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65"/>
  </p:notesMasterIdLst>
  <p:handoutMasterIdLst>
    <p:handoutMasterId r:id="rId66"/>
  </p:handoutMasterIdLst>
  <p:sldIdLst>
    <p:sldId id="361" r:id="rId3"/>
    <p:sldId id="347" r:id="rId4"/>
    <p:sldId id="292" r:id="rId5"/>
    <p:sldId id="312" r:id="rId6"/>
    <p:sldId id="345" r:id="rId7"/>
    <p:sldId id="349" r:id="rId8"/>
    <p:sldId id="388" r:id="rId9"/>
    <p:sldId id="389" r:id="rId10"/>
    <p:sldId id="454" r:id="rId11"/>
    <p:sldId id="303" r:id="rId12"/>
    <p:sldId id="283" r:id="rId13"/>
    <p:sldId id="297" r:id="rId14"/>
    <p:sldId id="323" r:id="rId15"/>
    <p:sldId id="295" r:id="rId16"/>
    <p:sldId id="451" r:id="rId17"/>
    <p:sldId id="448" r:id="rId18"/>
    <p:sldId id="440" r:id="rId19"/>
    <p:sldId id="441" r:id="rId20"/>
    <p:sldId id="447" r:id="rId21"/>
    <p:sldId id="429" r:id="rId22"/>
    <p:sldId id="431" r:id="rId23"/>
    <p:sldId id="318" r:id="rId24"/>
    <p:sldId id="401" r:id="rId25"/>
    <p:sldId id="450" r:id="rId26"/>
    <p:sldId id="455" r:id="rId27"/>
    <p:sldId id="456" r:id="rId28"/>
    <p:sldId id="457" r:id="rId29"/>
    <p:sldId id="398" r:id="rId30"/>
    <p:sldId id="317" r:id="rId31"/>
    <p:sldId id="319" r:id="rId32"/>
    <p:sldId id="372" r:id="rId33"/>
    <p:sldId id="321" r:id="rId34"/>
    <p:sldId id="369" r:id="rId35"/>
    <p:sldId id="370" r:id="rId36"/>
    <p:sldId id="371" r:id="rId37"/>
    <p:sldId id="353" r:id="rId38"/>
    <p:sldId id="339" r:id="rId39"/>
    <p:sldId id="341" r:id="rId40"/>
    <p:sldId id="289" r:id="rId41"/>
    <p:sldId id="290" r:id="rId42"/>
    <p:sldId id="421" r:id="rId43"/>
    <p:sldId id="385" r:id="rId44"/>
    <p:sldId id="393" r:id="rId45"/>
    <p:sldId id="419" r:id="rId46"/>
    <p:sldId id="423" r:id="rId47"/>
    <p:sldId id="418" r:id="rId48"/>
    <p:sldId id="459" r:id="rId49"/>
    <p:sldId id="424" r:id="rId50"/>
    <p:sldId id="422" r:id="rId51"/>
    <p:sldId id="425" r:id="rId52"/>
    <p:sldId id="426" r:id="rId53"/>
    <p:sldId id="458" r:id="rId54"/>
    <p:sldId id="445" r:id="rId55"/>
    <p:sldId id="449" r:id="rId56"/>
    <p:sldId id="329" r:id="rId57"/>
    <p:sldId id="331" r:id="rId58"/>
    <p:sldId id="384" r:id="rId59"/>
    <p:sldId id="460" r:id="rId60"/>
    <p:sldId id="462" r:id="rId61"/>
    <p:sldId id="463" r:id="rId62"/>
    <p:sldId id="464" r:id="rId63"/>
    <p:sldId id="452"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4660"/>
  </p:normalViewPr>
  <p:slideViewPr>
    <p:cSldViewPr snapToObjects="1">
      <p:cViewPr>
        <p:scale>
          <a:sx n="76" d="100"/>
          <a:sy n="76" d="100"/>
        </p:scale>
        <p:origin x="-336" y="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5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4B61EFA-6795-486D-A7AC-56DEF226A0A3}" type="datetimeFigureOut">
              <a:rPr lang="en-US" smtClean="0"/>
              <a:pPr/>
              <a:t>12/3/2013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5B17E5-7859-4538-9A4F-ED1068C2EDEE}" type="slidenum">
              <a:rPr lang="en-US" smtClean="0"/>
              <a:pPr/>
              <a:t>‹#›</a:t>
            </a:fld>
            <a:endParaRPr lang="en-US"/>
          </a:p>
        </p:txBody>
      </p:sp>
    </p:spTree>
    <p:extLst>
      <p:ext uri="{BB962C8B-B14F-4D97-AF65-F5344CB8AC3E}">
        <p14:creationId xmlns:p14="http://schemas.microsoft.com/office/powerpoint/2010/main" val="534188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290AA3-CB35-B14D-AE87-424A7F328E20}" type="datetimeFigureOut">
              <a:rPr lang="en-US" smtClean="0"/>
              <a:pPr/>
              <a:t>12/3/2013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159F88-3D63-0645-85E3-F1EF9C97EED6}" type="slidenum">
              <a:rPr lang="en-US" smtClean="0"/>
              <a:pPr/>
              <a:t>‹#›</a:t>
            </a:fld>
            <a:endParaRPr lang="en-US"/>
          </a:p>
        </p:txBody>
      </p:sp>
    </p:spTree>
    <p:extLst>
      <p:ext uri="{BB962C8B-B14F-4D97-AF65-F5344CB8AC3E}">
        <p14:creationId xmlns:p14="http://schemas.microsoft.com/office/powerpoint/2010/main" val="1731904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0FAF713-44B3-3F48-90D8-E87D9690E2FA}" type="slidenum">
              <a:rPr lang="en-US"/>
              <a:pPr/>
              <a:t>13</a:t>
            </a:fld>
            <a:endParaRPr lang="en-US"/>
          </a:p>
        </p:txBody>
      </p:sp>
      <p:sp>
        <p:nvSpPr>
          <p:cNvPr id="4097" name="Text Box 1"/>
          <p:cNvSpPr txBox="1">
            <a:spLocks noGrp="1" noRot="1" noChangeAspect="1" noChangeArrowheads="1"/>
          </p:cNvSpPr>
          <p:nvPr>
            <p:ph type="sldImg"/>
          </p:nvPr>
        </p:nvSpPr>
        <p:spPr bwMode="auto">
          <a:xfrm>
            <a:off x="1206500" y="603250"/>
            <a:ext cx="3968750" cy="2976563"/>
          </a:xfrm>
          <a:prstGeom prst="rect">
            <a:avLst/>
          </a:prstGeom>
          <a:solidFill>
            <a:srgbClr val="FFFFFF"/>
          </a:solidFill>
          <a:ln>
            <a:solidFill>
              <a:srgbClr val="000000"/>
            </a:solidFill>
            <a:miter lim="800000"/>
            <a:headEnd/>
            <a:tailEnd/>
          </a:ln>
        </p:spPr>
      </p:sp>
      <p:sp>
        <p:nvSpPr>
          <p:cNvPr id="4098" name="Text Box 2"/>
          <p:cNvSpPr txBox="1">
            <a:spLocks noGrp="1" noChangeArrowheads="1"/>
          </p:cNvSpPr>
          <p:nvPr>
            <p:ph type="body" idx="1"/>
          </p:nvPr>
        </p:nvSpPr>
        <p:spPr bwMode="auto">
          <a:xfrm>
            <a:off x="637988" y="3771645"/>
            <a:ext cx="5105336" cy="3573423"/>
          </a:xfrm>
          <a:prstGeom prst="rect">
            <a:avLst/>
          </a:prstGeom>
          <a:noFill/>
          <a:ln>
            <a:round/>
            <a:headEnd/>
            <a:tailEnd/>
          </a:ln>
        </p:spPr>
        <p:txBody>
          <a:bodyPr lIns="0" tIns="7732" rIns="0" bIns="0">
            <a:prstTxWarp prst="textNoShape">
              <a:avLst/>
            </a:prstTxWarp>
          </a:bodyPr>
          <a:lstStyle/>
          <a:p>
            <a:pPr>
              <a:lnSpc>
                <a:spcPct val="93000"/>
              </a:lnSpc>
              <a:spcBef>
                <a:spcPct val="0"/>
              </a:spcBef>
              <a:tabLst>
                <a:tab pos="634643" algn="l"/>
                <a:tab pos="1269286" algn="l"/>
                <a:tab pos="1903929" algn="l"/>
                <a:tab pos="2538573" algn="l"/>
                <a:tab pos="3173216" algn="l"/>
                <a:tab pos="3807859" algn="l"/>
                <a:tab pos="4442502" algn="l"/>
              </a:tabLst>
            </a:pPr>
            <a:r>
              <a:rPr lang="en-US" sz="900" dirty="0">
                <a:latin typeface="Arial Unicode MS" pitchFamily="-65" charset="0"/>
                <a:ea typeface="Arial Unicode MS" pitchFamily="-65" charset="0"/>
                <a:cs typeface="Arial Unicode MS" pitchFamily="-65" charset="0"/>
              </a:rPr>
              <a:t>Figure 1. Proportion of Women with Diabetes Who Remained Free of Symptomatic Urinary Tract Infection, According to Whether They Received Antimicrobial Therapy or Placebo at Enrollment. There was no significant difference between groups in the time to the first symptomatic urinary tract infection (P=0.67 by the log-rank test).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59F88-3D63-0645-85E3-F1EF9C97EED6}" type="slidenum">
              <a:rPr lang="en-US" smtClean="0"/>
              <a:pPr/>
              <a:t>19</a:t>
            </a:fld>
            <a:endParaRPr lang="en-US"/>
          </a:p>
        </p:txBody>
      </p:sp>
    </p:spTree>
    <p:extLst>
      <p:ext uri="{BB962C8B-B14F-4D97-AF65-F5344CB8AC3E}">
        <p14:creationId xmlns:p14="http://schemas.microsoft.com/office/powerpoint/2010/main" val="3331827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147763" y="687388"/>
            <a:ext cx="4567237" cy="3427412"/>
          </a:xfrm>
          <a:ln/>
        </p:spPr>
      </p:sp>
      <p:sp>
        <p:nvSpPr>
          <p:cNvPr id="54275" name="Rectangle 3"/>
          <p:cNvSpPr>
            <a:spLocks noGrp="1" noChangeArrowheads="1"/>
          </p:cNvSpPr>
          <p:nvPr>
            <p:ph type="body" idx="1"/>
          </p:nvPr>
        </p:nvSpPr>
        <p:spPr>
          <a:xfrm>
            <a:off x="686421" y="4344025"/>
            <a:ext cx="5485158" cy="4112926"/>
          </a:xfrm>
          <a:noFill/>
          <a:ln/>
        </p:spPr>
        <p:txBody>
          <a:bodyPr/>
          <a:lstStyle/>
          <a:p>
            <a:r>
              <a:rPr lang="en-US" smtClean="0"/>
              <a:t>Although a number of risk factors for CDI have been described, the main modifiable risk factors are antimicrobial exposure and acquisition of C. difficile.  Therefore, prevention efforts for CDI focus on reducing these risks.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dirty="0">
                <a:latin typeface="Arial" pitchFamily="-65" charset="0"/>
                <a:ea typeface="msgothic" charset="0"/>
                <a:cs typeface="msgothic" charset="0"/>
              </a:rPr>
              <a:t>Diagnostic algorithm for ordering urine cultures for nursing home residents in intervention arm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dirty="0">
                <a:latin typeface="Arial" pitchFamily="-65" charset="0"/>
                <a:ea typeface="msgothic" charset="0"/>
                <a:cs typeface="msgothic" charset="0"/>
              </a:rPr>
              <a:t>Treatment algorithm for prescribing antimicrobials to nursing home residents in intervention arm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dirty="0">
                <a:latin typeface="Arial" pitchFamily="-65" charset="0"/>
                <a:ea typeface="msgothic" charset="0"/>
                <a:cs typeface="msgothic" charset="0"/>
              </a:rPr>
              <a:t>Monthly rates of antimicrobial prescriptions for urinary indications in intervention and usual care nursing homes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159F88-3D63-0645-85E3-F1EF9C97EED6}" type="slidenum">
              <a:rPr lang="en-US" smtClean="0"/>
              <a:pPr/>
              <a:t>59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8061B9-655B-4248-82BD-871A7B002347}"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061B9-655B-4248-82BD-871A7B002347}"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061B9-655B-4248-82BD-871A7B002347}"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8061B9-655B-4248-82BD-871A7B002347}"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8061B9-655B-4248-82BD-871A7B002347}" type="datetimeFigureOut">
              <a:rPr lang="en-US" smtClean="0"/>
              <a:pPr/>
              <a:t>12/3/2013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8061B9-655B-4248-82BD-871A7B002347}" type="datetimeFigureOut">
              <a:rPr lang="en-US" smtClean="0"/>
              <a:pPr/>
              <a:t>12/3/2013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061B9-655B-4248-82BD-871A7B002347}" type="datetimeFigureOut">
              <a:rPr lang="en-US" smtClean="0"/>
              <a:pPr/>
              <a:t>12/3/2013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061B9-655B-4248-82BD-871A7B002347}"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061B9-655B-4248-82BD-871A7B002347}"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061B9-655B-4248-82BD-871A7B002347}"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061B9-655B-4248-82BD-871A7B002347}"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8061B9-655B-4248-82BD-871A7B002347}" type="datetimeFigureOut">
              <a:rPr lang="en-US" smtClean="0"/>
              <a:pPr/>
              <a:t>12/3/2013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25909A-BEC5-B845-8FEA-33938C8285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762000" y="1425575"/>
            <a:ext cx="7772400" cy="1470025"/>
          </a:xfrm>
        </p:spPr>
        <p:txBody>
          <a:bodyPr>
            <a:normAutofit fontScale="90000"/>
          </a:bodyPr>
          <a:lstStyle/>
          <a:p>
            <a:r>
              <a:rPr lang="en-US" sz="4800" dirty="0" smtClean="0">
                <a:cs typeface="Arial" charset="0"/>
              </a:rPr>
              <a:t> </a:t>
            </a:r>
            <a:r>
              <a:rPr lang="en-US" sz="5400" dirty="0" smtClean="0">
                <a:solidFill>
                  <a:srgbClr val="FFFF00"/>
                </a:solidFill>
              </a:rPr>
              <a:t>TO TREAT OR NOT TO TREAT</a:t>
            </a:r>
            <a:br>
              <a:rPr lang="en-US" sz="5400" dirty="0" smtClean="0">
                <a:solidFill>
                  <a:srgbClr val="FFFF00"/>
                </a:solidFill>
              </a:rPr>
            </a:br>
            <a:r>
              <a:rPr lang="en-US" sz="5400" dirty="0" smtClean="0">
                <a:solidFill>
                  <a:srgbClr val="FFFF00"/>
                </a:solidFill>
              </a:rPr>
              <a:t>THAT IS THE QUESTION</a:t>
            </a:r>
            <a:endParaRPr lang="en-US" sz="5400" dirty="0" smtClean="0"/>
          </a:p>
        </p:txBody>
      </p:sp>
      <p:sp>
        <p:nvSpPr>
          <p:cNvPr id="15362" name="Rectangle 3"/>
          <p:cNvSpPr>
            <a:spLocks noGrp="1" noChangeArrowheads="1"/>
          </p:cNvSpPr>
          <p:nvPr>
            <p:ph type="subTitle" idx="1"/>
          </p:nvPr>
        </p:nvSpPr>
        <p:spPr>
          <a:xfrm>
            <a:off x="1295400" y="3657600"/>
            <a:ext cx="6400800" cy="2286000"/>
          </a:xfrm>
        </p:spPr>
        <p:txBody>
          <a:bodyPr>
            <a:normAutofit lnSpcReduction="10000"/>
          </a:bodyPr>
          <a:lstStyle/>
          <a:p>
            <a:pPr eaLnBrk="1" hangingPunct="1">
              <a:lnSpc>
                <a:spcPct val="80000"/>
              </a:lnSpc>
            </a:pPr>
            <a:r>
              <a:rPr lang="en-US" sz="1600" dirty="0" smtClean="0"/>
              <a:t>Ruth Kandel, MD</a:t>
            </a:r>
          </a:p>
          <a:p>
            <a:pPr eaLnBrk="1" hangingPunct="1">
              <a:lnSpc>
                <a:spcPct val="80000"/>
              </a:lnSpc>
            </a:pPr>
            <a:r>
              <a:rPr lang="en-US" sz="1600" dirty="0" smtClean="0"/>
              <a:t>Director, Infection Control</a:t>
            </a:r>
          </a:p>
          <a:p>
            <a:pPr eaLnBrk="1" hangingPunct="1">
              <a:lnSpc>
                <a:spcPct val="80000"/>
              </a:lnSpc>
            </a:pPr>
            <a:r>
              <a:rPr lang="en-US" sz="1600" dirty="0" smtClean="0"/>
              <a:t>Hebrew </a:t>
            </a:r>
            <a:r>
              <a:rPr lang="en-US" sz="1600" dirty="0" err="1" smtClean="0"/>
              <a:t>SeniorLife</a:t>
            </a:r>
            <a:endParaRPr lang="en-US" sz="1600" dirty="0" smtClean="0"/>
          </a:p>
          <a:p>
            <a:pPr eaLnBrk="1" hangingPunct="1">
              <a:lnSpc>
                <a:spcPct val="80000"/>
              </a:lnSpc>
            </a:pPr>
            <a:r>
              <a:rPr lang="en-US" sz="1600" dirty="0" smtClean="0"/>
              <a:t>Assistant Professor</a:t>
            </a:r>
          </a:p>
          <a:p>
            <a:pPr eaLnBrk="1" hangingPunct="1">
              <a:lnSpc>
                <a:spcPct val="80000"/>
              </a:lnSpc>
            </a:pPr>
            <a:r>
              <a:rPr lang="en-US" sz="1600" dirty="0" smtClean="0"/>
              <a:t>Harvard Medical School</a:t>
            </a:r>
          </a:p>
          <a:p>
            <a:pPr eaLnBrk="1" hangingPunct="1">
              <a:lnSpc>
                <a:spcPct val="80000"/>
              </a:lnSpc>
            </a:pPr>
            <a:r>
              <a:rPr lang="en-US" sz="1600" dirty="0" smtClean="0"/>
              <a:t>Boston, MA</a:t>
            </a:r>
          </a:p>
          <a:p>
            <a:pPr eaLnBrk="1" hangingPunct="1">
              <a:lnSpc>
                <a:spcPct val="80000"/>
              </a:lnSpc>
            </a:pPr>
            <a:endParaRPr lang="en-US" sz="1600" dirty="0" smtClean="0"/>
          </a:p>
          <a:p>
            <a:r>
              <a:rPr lang="en-US" sz="1600" dirty="0" smtClean="0"/>
              <a:t>Consultant to Massachusetts Partnership Collaborative:</a:t>
            </a:r>
          </a:p>
          <a:p>
            <a:r>
              <a:rPr lang="en-US" sz="1600" dirty="0" smtClean="0"/>
              <a:t> Improving Antibiotic Stewardship for UTI</a:t>
            </a:r>
          </a:p>
          <a:p>
            <a:pPr eaLnBrk="1" hangingPunct="1">
              <a:lnSpc>
                <a:spcPct val="80000"/>
              </a:lnSpc>
            </a:pPr>
            <a:endParaRPr lang="en-US" sz="1800" dirty="0" smtClean="0"/>
          </a:p>
        </p:txBody>
      </p:sp>
      <p:pic>
        <p:nvPicPr>
          <p:cNvPr id="15364" name="Picture 2" descr="New Masspro Logo black"/>
          <p:cNvPicPr>
            <a:picLocks noChangeAspect="1" noChangeArrowheads="1"/>
          </p:cNvPicPr>
          <p:nvPr/>
        </p:nvPicPr>
        <p:blipFill>
          <a:blip r:embed="rId2"/>
          <a:srcRect/>
          <a:stretch>
            <a:fillRect/>
          </a:stretch>
        </p:blipFill>
        <p:spPr bwMode="auto">
          <a:xfrm>
            <a:off x="228600" y="5486400"/>
            <a:ext cx="1171575" cy="238125"/>
          </a:xfrm>
          <a:prstGeom prst="rect">
            <a:avLst/>
          </a:prstGeom>
          <a:noFill/>
          <a:ln w="9525">
            <a:noFill/>
            <a:miter lim="800000"/>
            <a:headEnd/>
            <a:tailEnd/>
          </a:ln>
        </p:spPr>
      </p:pic>
      <p:pic>
        <p:nvPicPr>
          <p:cNvPr id="15367" name="Picture 1"/>
          <p:cNvPicPr>
            <a:picLocks noChangeAspect="1" noChangeArrowheads="1"/>
          </p:cNvPicPr>
          <p:nvPr/>
        </p:nvPicPr>
        <p:blipFill>
          <a:blip r:embed="rId3"/>
          <a:srcRect/>
          <a:stretch>
            <a:fillRect/>
          </a:stretch>
        </p:blipFill>
        <p:spPr bwMode="auto">
          <a:xfrm>
            <a:off x="7134225" y="5257800"/>
            <a:ext cx="1866900" cy="485775"/>
          </a:xfrm>
          <a:prstGeom prst="rect">
            <a:avLst/>
          </a:prstGeom>
          <a:noFill/>
          <a:ln w="9525">
            <a:noFill/>
            <a:miter lim="800000"/>
            <a:headEnd/>
            <a:tailEnd/>
          </a:ln>
        </p:spPr>
      </p:pic>
      <p:pic>
        <p:nvPicPr>
          <p:cNvPr id="15368" name="Picture 3" descr="MassSeniorAssociation-blacklogo.jpg"/>
          <p:cNvPicPr>
            <a:picLocks noChangeAspect="1" noChangeArrowheads="1"/>
          </p:cNvPicPr>
          <p:nvPr/>
        </p:nvPicPr>
        <p:blipFill>
          <a:blip r:embed="rId4"/>
          <a:srcRect/>
          <a:stretch>
            <a:fillRect/>
          </a:stretch>
        </p:blipFill>
        <p:spPr bwMode="auto">
          <a:xfrm>
            <a:off x="442912" y="3048000"/>
            <a:ext cx="638175" cy="742950"/>
          </a:xfrm>
          <a:prstGeom prst="rect">
            <a:avLst/>
          </a:prstGeom>
          <a:solidFill>
            <a:schemeClr val="tx2">
              <a:lumMod val="60000"/>
              <a:lumOff val="40000"/>
            </a:schemeClr>
          </a:solidFill>
          <a:ln w="9525">
            <a:noFill/>
            <a:miter lim="800000"/>
            <a:headEnd/>
            <a:tailEnd/>
          </a:ln>
        </p:spPr>
      </p:pic>
      <p:pic>
        <p:nvPicPr>
          <p:cNvPr id="15369" name="Picture 1" descr="C:\Documents and Settings\sabrinaa\Local Settings\Temporary Internet Files\Content.Outlook\99165H9W\Copy of Seal-DPH.jpg"/>
          <p:cNvPicPr>
            <a:picLocks noChangeAspect="1" noChangeArrowheads="1"/>
          </p:cNvPicPr>
          <p:nvPr/>
        </p:nvPicPr>
        <p:blipFill>
          <a:blip r:embed="rId5"/>
          <a:srcRect/>
          <a:stretch>
            <a:fillRect/>
          </a:stretch>
        </p:blipFill>
        <p:spPr bwMode="auto">
          <a:xfrm>
            <a:off x="8067675" y="3048000"/>
            <a:ext cx="733425" cy="742950"/>
          </a:xfrm>
          <a:prstGeom prst="rect">
            <a:avLst/>
          </a:prstGeom>
          <a:noFill/>
          <a:ln w="9525">
            <a:noFill/>
            <a:miter lim="800000"/>
            <a:headEnd/>
            <a:tailEnd/>
          </a:ln>
        </p:spPr>
      </p:pic>
      <p:pic>
        <p:nvPicPr>
          <p:cNvPr id="11" name="Picture 10" descr="CitrixLogoHeader.png"/>
          <p:cNvPicPr>
            <a:picLocks noChangeAspect="1"/>
          </p:cNvPicPr>
          <p:nvPr/>
        </p:nvPicPr>
        <p:blipFill>
          <a:blip r:embed="rId6"/>
          <a:stretch>
            <a:fillRect/>
          </a:stretch>
        </p:blipFill>
        <p:spPr>
          <a:xfrm>
            <a:off x="3581400" y="6096000"/>
            <a:ext cx="1981200" cy="5334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Define whether to screen for or treat asymptomatic </a:t>
            </a:r>
            <a:r>
              <a:rPr lang="en-US" dirty="0" err="1" smtClean="0"/>
              <a:t>bacteriuria</a:t>
            </a:r>
            <a:r>
              <a:rPr lang="en-US" dirty="0" smtClean="0"/>
              <a:t> in an elderly population</a:t>
            </a:r>
          </a:p>
          <a:p>
            <a:r>
              <a:rPr lang="en-US" dirty="0" smtClean="0"/>
              <a:t>Review complications of antibiotic use </a:t>
            </a:r>
          </a:p>
          <a:p>
            <a:r>
              <a:rPr lang="en-US" dirty="0" smtClean="0"/>
              <a:t>Define symptomatic urinary tract infections</a:t>
            </a:r>
          </a:p>
          <a:p>
            <a:r>
              <a:rPr lang="en-US" dirty="0" smtClean="0"/>
              <a:t>Review challenges of diagnosis in the elderly</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943600"/>
            <a:ext cx="6248400" cy="609600"/>
          </a:xfrm>
        </p:spPr>
        <p:txBody>
          <a:bodyPr>
            <a:normAutofit/>
          </a:bodyPr>
          <a:lstStyle/>
          <a:p>
            <a:r>
              <a:rPr lang="en-US" sz="1400" dirty="0" smtClean="0"/>
              <a:t>Clinical Infectious Disease 2005;40:643-654</a:t>
            </a:r>
            <a:endParaRPr lang="en-US" sz="1400" dirty="0"/>
          </a:p>
        </p:txBody>
      </p:sp>
      <p:pic>
        <p:nvPicPr>
          <p:cNvPr id="5" name="Content Placeholder 4" descr="Screen shot 2013-10-19 at 2.55.18 PM.png"/>
          <p:cNvPicPr>
            <a:picLocks noGrp="1" noChangeAspect="1"/>
          </p:cNvPicPr>
          <p:nvPr>
            <p:ph idx="1"/>
          </p:nvPr>
        </p:nvPicPr>
        <p:blipFill>
          <a:blip r:embed="rId2"/>
          <a:stretch>
            <a:fillRect/>
          </a:stretch>
        </p:blipFill>
        <p:spPr>
          <a:xfrm>
            <a:off x="2362200" y="457200"/>
            <a:ext cx="4571999" cy="54864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FF00"/>
                </a:solidFill>
              </a:rPr>
              <a:t>What is Asymptomatic </a:t>
            </a:r>
            <a:r>
              <a:rPr lang="en-US" dirty="0" err="1" smtClean="0">
                <a:solidFill>
                  <a:srgbClr val="FFFF00"/>
                </a:solidFill>
              </a:rPr>
              <a:t>Bacteriuria</a:t>
            </a:r>
            <a:r>
              <a:rPr lang="en-US" dirty="0" smtClean="0">
                <a:solidFill>
                  <a:srgbClr val="FFFF00"/>
                </a:solidFill>
              </a:rPr>
              <a:t>?</a:t>
            </a:r>
            <a:endParaRPr lang="en-US" dirty="0">
              <a:solidFill>
                <a:srgbClr val="FFFF00"/>
              </a:solidFill>
            </a:endParaRPr>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Asymptomatic </a:t>
            </a:r>
            <a:r>
              <a:rPr lang="en-US" dirty="0" err="1" smtClean="0"/>
              <a:t>Bacteriuria</a:t>
            </a:r>
            <a:r>
              <a:rPr lang="en-US" dirty="0" smtClean="0"/>
              <a:t> (ASB)</a:t>
            </a:r>
            <a:endParaRPr lang="en-US" dirty="0"/>
          </a:p>
        </p:txBody>
      </p:sp>
      <p:sp>
        <p:nvSpPr>
          <p:cNvPr id="3" name="Content Placeholder 2"/>
          <p:cNvSpPr>
            <a:spLocks noGrp="1"/>
          </p:cNvSpPr>
          <p:nvPr>
            <p:ph idx="1"/>
          </p:nvPr>
        </p:nvSpPr>
        <p:spPr>
          <a:xfrm>
            <a:off x="457200" y="1905000"/>
            <a:ext cx="8229600" cy="4221163"/>
          </a:xfrm>
        </p:spPr>
        <p:txBody>
          <a:bodyPr>
            <a:normAutofit fontScale="92500" lnSpcReduction="10000"/>
          </a:bodyPr>
          <a:lstStyle/>
          <a:p>
            <a:r>
              <a:rPr lang="en-US" dirty="0" smtClean="0"/>
              <a:t>Laboratory diagnosis</a:t>
            </a:r>
          </a:p>
          <a:p>
            <a:pPr>
              <a:buNone/>
            </a:pPr>
            <a:endParaRPr lang="en-US" dirty="0" smtClean="0"/>
          </a:p>
          <a:p>
            <a:r>
              <a:rPr lang="en-US" dirty="0" smtClean="0"/>
              <a:t>Positive urine culture</a:t>
            </a:r>
          </a:p>
          <a:p>
            <a:pPr lvl="1"/>
            <a:r>
              <a:rPr lang="en-US" dirty="0" smtClean="0"/>
              <a:t>Colony count significant (</a:t>
            </a:r>
            <a:r>
              <a:rPr lang="en-US" u="sng" dirty="0" smtClean="0"/>
              <a:t>&gt;</a:t>
            </a:r>
            <a:r>
              <a:rPr lang="en-US" dirty="0" smtClean="0"/>
              <a:t> 10⁵ </a:t>
            </a:r>
            <a:r>
              <a:rPr lang="en-US" dirty="0" err="1" smtClean="0"/>
              <a:t>cfu/mL</a:t>
            </a:r>
            <a:r>
              <a:rPr lang="en-US" dirty="0" smtClean="0"/>
              <a:t>)</a:t>
            </a:r>
          </a:p>
          <a:p>
            <a:pPr lvl="1">
              <a:buNone/>
            </a:pPr>
            <a:endParaRPr lang="en-US" dirty="0" smtClean="0"/>
          </a:p>
          <a:p>
            <a:r>
              <a:rPr lang="en-US" dirty="0" smtClean="0"/>
              <a:t>Absence of symptoms</a:t>
            </a:r>
          </a:p>
          <a:p>
            <a:pPr lvl="8"/>
            <a:endParaRPr lang="en-US" sz="1600" dirty="0" smtClean="0"/>
          </a:p>
          <a:p>
            <a:pPr lvl="8">
              <a:buNone/>
            </a:pPr>
            <a:r>
              <a:rPr lang="en-US" sz="1200" dirty="0" smtClean="0"/>
              <a:t>	</a:t>
            </a:r>
          </a:p>
          <a:p>
            <a:pPr lvl="8">
              <a:buNone/>
            </a:pPr>
            <a:endParaRPr lang="en-US" sz="1200" dirty="0" smtClean="0"/>
          </a:p>
          <a:p>
            <a:pPr lvl="8">
              <a:buNone/>
            </a:pPr>
            <a:r>
              <a:rPr lang="en-US" sz="1200" dirty="0" smtClean="0"/>
              <a:t>		</a:t>
            </a:r>
          </a:p>
          <a:p>
            <a:pPr lvl="8">
              <a:buNone/>
            </a:pPr>
            <a:endParaRPr lang="en-US" sz="1200" dirty="0" smtClean="0"/>
          </a:p>
          <a:p>
            <a:pPr lvl="8">
              <a:buNone/>
            </a:pPr>
            <a:r>
              <a:rPr lang="en-US" sz="1200" dirty="0" smtClean="0"/>
              <a:t>			Clinical Infectious Disease 2010;50:625-663</a:t>
            </a:r>
          </a:p>
          <a:p>
            <a:pPr lvl="1">
              <a:buNone/>
            </a:pPr>
            <a:endParaRPr lang="en-US"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Pyuria</a:t>
            </a:r>
            <a:r>
              <a:rPr lang="en-US" dirty="0" smtClean="0"/>
              <a:t>   </a:t>
            </a:r>
            <a:endParaRPr lang="en-US" dirty="0"/>
          </a:p>
        </p:txBody>
      </p:sp>
      <p:sp>
        <p:nvSpPr>
          <p:cNvPr id="3" name="Content Placeholder 2"/>
          <p:cNvSpPr>
            <a:spLocks noGrp="1"/>
          </p:cNvSpPr>
          <p:nvPr>
            <p:ph idx="1"/>
          </p:nvPr>
        </p:nvSpPr>
        <p:spPr/>
        <p:txBody>
          <a:bodyPr/>
          <a:lstStyle/>
          <a:p>
            <a:pPr marL="342900" lvl="1" indent="-342900">
              <a:buFont typeface="Arial"/>
              <a:buChar char="•"/>
            </a:pPr>
            <a:r>
              <a:rPr lang="en-US" dirty="0" err="1" smtClean="0">
                <a:solidFill>
                  <a:srgbClr val="FFFF00"/>
                </a:solidFill>
              </a:rPr>
              <a:t>Pyuria</a:t>
            </a:r>
            <a:r>
              <a:rPr lang="en-US" dirty="0" smtClean="0">
                <a:solidFill>
                  <a:srgbClr val="FFFF00"/>
                </a:solidFill>
              </a:rPr>
              <a:t> (&gt; 10 WBC / high-power field) is evidence of inflammation in the genitourinary tract</a:t>
            </a:r>
          </a:p>
          <a:p>
            <a:pPr marL="742950" lvl="2" indent="-342900"/>
            <a:r>
              <a:rPr lang="en-US" dirty="0" smtClean="0">
                <a:solidFill>
                  <a:srgbClr val="FFFF00"/>
                </a:solidFill>
              </a:rPr>
              <a:t>In persons with </a:t>
            </a:r>
            <a:r>
              <a:rPr lang="en-US" dirty="0" err="1" smtClean="0">
                <a:solidFill>
                  <a:srgbClr val="FFFF00"/>
                </a:solidFill>
              </a:rPr>
              <a:t>neutropenia</a:t>
            </a:r>
            <a:r>
              <a:rPr lang="en-US" dirty="0" smtClean="0">
                <a:solidFill>
                  <a:srgbClr val="FFFF00"/>
                </a:solidFill>
              </a:rPr>
              <a:t> significant </a:t>
            </a:r>
            <a:r>
              <a:rPr lang="en-US" dirty="0" err="1" smtClean="0">
                <a:solidFill>
                  <a:srgbClr val="FFFF00"/>
                </a:solidFill>
              </a:rPr>
              <a:t>bacteriuria</a:t>
            </a:r>
            <a:r>
              <a:rPr lang="en-US" dirty="0" smtClean="0">
                <a:solidFill>
                  <a:srgbClr val="FFFF00"/>
                </a:solidFill>
              </a:rPr>
              <a:t> may occur without </a:t>
            </a:r>
            <a:r>
              <a:rPr lang="en-US" dirty="0" err="1" smtClean="0">
                <a:solidFill>
                  <a:srgbClr val="FFFF00"/>
                </a:solidFill>
              </a:rPr>
              <a:t>pyuria</a:t>
            </a:r>
            <a:endParaRPr lang="en-US" dirty="0" smtClean="0">
              <a:solidFill>
                <a:srgbClr val="FFFF00"/>
              </a:solidFill>
            </a:endParaRPr>
          </a:p>
          <a:p>
            <a:pPr marL="742950" lvl="2" indent="-342900">
              <a:buNone/>
            </a:pPr>
            <a:r>
              <a:rPr lang="en-US" dirty="0" smtClean="0">
                <a:solidFill>
                  <a:srgbClr val="FFFF00"/>
                </a:solidFill>
              </a:rPr>
              <a:t>  </a:t>
            </a:r>
          </a:p>
          <a:p>
            <a:pPr marL="342900" lvl="1" indent="-342900">
              <a:buFont typeface="Arial"/>
              <a:buChar char="•"/>
            </a:pPr>
            <a:r>
              <a:rPr lang="en-US" dirty="0" err="1" smtClean="0">
                <a:solidFill>
                  <a:srgbClr val="FFFF00"/>
                </a:solidFill>
              </a:rPr>
              <a:t>Pyuria</a:t>
            </a:r>
            <a:r>
              <a:rPr lang="en-US" dirty="0" smtClean="0">
                <a:solidFill>
                  <a:srgbClr val="FFFF00"/>
                </a:solidFill>
              </a:rPr>
              <a:t> is commonly found with ASB</a:t>
            </a:r>
          </a:p>
          <a:p>
            <a:pPr marL="742950" lvl="2" indent="-342900"/>
            <a:r>
              <a:rPr lang="en-US" dirty="0" smtClean="0">
                <a:solidFill>
                  <a:srgbClr val="FFFF00"/>
                </a:solidFill>
              </a:rPr>
              <a:t>Elderly institutionalized residents 90% </a:t>
            </a:r>
            <a:r>
              <a:rPr lang="en-US" sz="800" dirty="0" smtClean="0">
                <a:solidFill>
                  <a:srgbClr val="FFFF00"/>
                </a:solidFill>
              </a:rPr>
              <a:t>(Infect </a:t>
            </a:r>
            <a:r>
              <a:rPr lang="en-US" sz="800" dirty="0" err="1" smtClean="0">
                <a:solidFill>
                  <a:srgbClr val="FFFF00"/>
                </a:solidFill>
              </a:rPr>
              <a:t>Dis</a:t>
            </a:r>
            <a:r>
              <a:rPr lang="en-US" sz="800" dirty="0" smtClean="0">
                <a:solidFill>
                  <a:srgbClr val="FFFF00"/>
                </a:solidFill>
              </a:rPr>
              <a:t> </a:t>
            </a:r>
            <a:r>
              <a:rPr lang="en-US" sz="800" dirty="0" err="1" smtClean="0">
                <a:solidFill>
                  <a:srgbClr val="FFFF00"/>
                </a:solidFill>
              </a:rPr>
              <a:t>Clin</a:t>
            </a:r>
            <a:r>
              <a:rPr lang="en-US" sz="800" dirty="0" smtClean="0">
                <a:solidFill>
                  <a:srgbClr val="FFFF00"/>
                </a:solidFill>
              </a:rPr>
              <a:t> North Am 1997;11:647-62)</a:t>
            </a:r>
          </a:p>
          <a:p>
            <a:pPr marL="742950" lvl="2" indent="-342900"/>
            <a:r>
              <a:rPr lang="en-US" dirty="0" smtClean="0">
                <a:solidFill>
                  <a:srgbClr val="FFFF00"/>
                </a:solidFill>
              </a:rPr>
              <a:t>Short-term (&lt; 30 days) catheters  30-75% </a:t>
            </a:r>
            <a:r>
              <a:rPr lang="en-US" sz="1200" dirty="0" smtClean="0">
                <a:solidFill>
                  <a:srgbClr val="FFFF00"/>
                </a:solidFill>
              </a:rPr>
              <a:t>(Arch IM 2000;160:673-82)</a:t>
            </a:r>
          </a:p>
          <a:p>
            <a:pPr marL="742950" lvl="2" indent="-342900"/>
            <a:r>
              <a:rPr lang="en-US" dirty="0" smtClean="0">
                <a:solidFill>
                  <a:srgbClr val="FFFF00"/>
                </a:solidFill>
              </a:rPr>
              <a:t>Long-term catheters 50-100% </a:t>
            </a:r>
            <a:r>
              <a:rPr lang="en-US" sz="1200" dirty="0" smtClean="0">
                <a:solidFill>
                  <a:srgbClr val="FFFF00"/>
                </a:solidFill>
              </a:rPr>
              <a:t>(Am J Infect Control 1985;13:154-60)</a:t>
            </a: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for ASB Indicated</a:t>
            </a:r>
            <a:endParaRPr lang="en-US" dirty="0"/>
          </a:p>
        </p:txBody>
      </p:sp>
      <p:sp>
        <p:nvSpPr>
          <p:cNvPr id="3" name="Content Placeholder 2"/>
          <p:cNvSpPr>
            <a:spLocks noGrp="1"/>
          </p:cNvSpPr>
          <p:nvPr>
            <p:ph idx="1"/>
          </p:nvPr>
        </p:nvSpPr>
        <p:spPr/>
        <p:txBody>
          <a:bodyPr/>
          <a:lstStyle/>
          <a:p>
            <a:r>
              <a:rPr lang="en-US" dirty="0" smtClean="0"/>
              <a:t>Pregnant women</a:t>
            </a:r>
          </a:p>
          <a:p>
            <a:pPr lvl="1"/>
            <a:r>
              <a:rPr lang="en-US" dirty="0" smtClean="0"/>
              <a:t>Increased risk for adverse outcomes</a:t>
            </a:r>
          </a:p>
          <a:p>
            <a:r>
              <a:rPr lang="en-US" dirty="0" smtClean="0"/>
              <a:t>Urologic interventions</a:t>
            </a:r>
          </a:p>
          <a:p>
            <a:pPr lvl="2"/>
            <a:r>
              <a:rPr lang="en-US" dirty="0" smtClean="0"/>
              <a:t>TURP</a:t>
            </a:r>
          </a:p>
          <a:p>
            <a:pPr lvl="2"/>
            <a:r>
              <a:rPr lang="en-US" dirty="0" smtClean="0"/>
              <a:t>Any urologic procedure with potential mucosal bleeding</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for ASB Not Indicated</a:t>
            </a:r>
            <a:endParaRPr lang="en-US" dirty="0"/>
          </a:p>
        </p:txBody>
      </p:sp>
      <p:sp>
        <p:nvSpPr>
          <p:cNvPr id="3" name="Content Placeholder 2"/>
          <p:cNvSpPr>
            <a:spLocks noGrp="1"/>
          </p:cNvSpPr>
          <p:nvPr>
            <p:ph idx="1"/>
          </p:nvPr>
        </p:nvSpPr>
        <p:spPr/>
        <p:txBody>
          <a:bodyPr>
            <a:normAutofit/>
          </a:bodyPr>
          <a:lstStyle/>
          <a:p>
            <a:r>
              <a:rPr lang="en-US" dirty="0" smtClean="0"/>
              <a:t>Premenopausal, non pregnant women</a:t>
            </a:r>
          </a:p>
          <a:p>
            <a:r>
              <a:rPr lang="en-US" dirty="0" smtClean="0"/>
              <a:t>Diabetic women</a:t>
            </a:r>
          </a:p>
          <a:p>
            <a:r>
              <a:rPr lang="en-US" b="1" i="1" dirty="0" smtClean="0"/>
              <a:t>Older persons living in the community</a:t>
            </a:r>
          </a:p>
          <a:p>
            <a:r>
              <a:rPr lang="en-US" b="1" i="1" dirty="0" smtClean="0"/>
              <a:t>Elderly living in long term care facilities</a:t>
            </a:r>
          </a:p>
          <a:p>
            <a:r>
              <a:rPr lang="en-US" dirty="0" smtClean="0"/>
              <a:t>Persons with spinal cord injury</a:t>
            </a:r>
          </a:p>
          <a:p>
            <a:r>
              <a:rPr lang="en-US" dirty="0" smtClean="0"/>
              <a:t>Catheterized patients</a:t>
            </a:r>
          </a:p>
          <a:p>
            <a:pPr marL="342900" lvl="8" indent="-342900">
              <a:buNone/>
            </a:pPr>
            <a:endParaRPr lang="en-US" dirty="0" smtClean="0"/>
          </a:p>
          <a:p>
            <a:pPr marL="342900" lvl="8" indent="-342900">
              <a:buNone/>
            </a:pPr>
            <a:r>
              <a:rPr lang="en-US" dirty="0" smtClean="0"/>
              <a:t>											</a:t>
            </a:r>
            <a:r>
              <a:rPr lang="en-US" sz="1200" dirty="0" smtClean="0"/>
              <a:t>CID2005;40:643-654</a:t>
            </a:r>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24600"/>
            <a:ext cx="8229600" cy="228600"/>
          </a:xfrm>
        </p:spPr>
        <p:txBody>
          <a:bodyPr>
            <a:noAutofit/>
          </a:bodyPr>
          <a:lstStyle/>
          <a:p>
            <a:r>
              <a:rPr lang="en-US" sz="1400" dirty="0" smtClean="0"/>
              <a:t>						Clinical Infectious Diseases2005;40:643–54</a:t>
            </a:r>
            <a:endParaRPr lang="en-US" sz="1400" dirty="0"/>
          </a:p>
        </p:txBody>
      </p:sp>
      <p:pic>
        <p:nvPicPr>
          <p:cNvPr id="4" name="Content Placeholder 3" descr="Screen shot 2013-10-20 at 1.17.37 PM.png"/>
          <p:cNvPicPr>
            <a:picLocks noGrp="1" noChangeAspect="1"/>
          </p:cNvPicPr>
          <p:nvPr>
            <p:ph idx="1"/>
          </p:nvPr>
        </p:nvPicPr>
        <p:blipFill>
          <a:blip r:embed="rId2"/>
          <a:stretch>
            <a:fillRect/>
          </a:stretch>
        </p:blipFill>
        <p:spPr>
          <a:xfrm>
            <a:off x="914400" y="152400"/>
            <a:ext cx="7543800" cy="61722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 Benefit Treating ASB in the Elderly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Large long-term studies of ASB in pre and postmenopausal women</a:t>
            </a:r>
          </a:p>
          <a:p>
            <a:pPr lvl="1"/>
            <a:r>
              <a:rPr lang="en-US" dirty="0" smtClean="0"/>
              <a:t>NO ADVERSE OUTCOMES if not treated </a:t>
            </a:r>
          </a:p>
          <a:p>
            <a:pPr lvl="1">
              <a:buNone/>
            </a:pPr>
            <a:endParaRPr lang="en-US" dirty="0" smtClean="0"/>
          </a:p>
          <a:p>
            <a:r>
              <a:rPr lang="en-US" dirty="0" smtClean="0"/>
              <a:t>Randomized studies (treatment vs. no treatment) in elderly LTC residents </a:t>
            </a:r>
          </a:p>
          <a:p>
            <a:pPr lvl="1"/>
            <a:r>
              <a:rPr lang="en-US" dirty="0" smtClean="0"/>
              <a:t>NO BENEFIT to treatment</a:t>
            </a:r>
          </a:p>
          <a:p>
            <a:pPr lvl="1"/>
            <a:r>
              <a:rPr lang="en-US" dirty="0" smtClean="0"/>
              <a:t>No decreased rate of symptoms</a:t>
            </a:r>
          </a:p>
          <a:p>
            <a:pPr lvl="1"/>
            <a:r>
              <a:rPr lang="en-US" dirty="0" smtClean="0"/>
              <a:t>No improved survival</a:t>
            </a:r>
          </a:p>
          <a:p>
            <a:pPr lvl="8">
              <a:buNone/>
            </a:pPr>
            <a:r>
              <a:rPr lang="en-US" dirty="0" smtClean="0"/>
              <a:t>             </a:t>
            </a:r>
            <a:r>
              <a:rPr lang="en-US" sz="1297" dirty="0" smtClean="0"/>
              <a:t>CID2005;40:643-654</a:t>
            </a:r>
          </a:p>
          <a:p>
            <a:pPr lvl="8"/>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r>
              <a:rPr lang="en-US" sz="3200" dirty="0" smtClean="0"/>
              <a:t>Prospective Randomized Studies</a:t>
            </a:r>
            <a:br>
              <a:rPr lang="en-US" sz="3200" dirty="0" smtClean="0"/>
            </a:br>
            <a:r>
              <a:rPr lang="en-US" sz="3200" dirty="0" smtClean="0"/>
              <a:t>Treatment vs. No Treatment ASB  </a:t>
            </a:r>
            <a:endParaRPr lang="en-US" sz="3200" dirty="0"/>
          </a:p>
        </p:txBody>
      </p:sp>
      <p:graphicFrame>
        <p:nvGraphicFramePr>
          <p:cNvPr id="4" name="Content Placeholder 3"/>
          <p:cNvGraphicFramePr>
            <a:graphicFrameLocks noGrp="1"/>
          </p:cNvGraphicFramePr>
          <p:nvPr>
            <p:ph idx="1"/>
          </p:nvPr>
        </p:nvGraphicFramePr>
        <p:xfrm>
          <a:off x="457200" y="1143000"/>
          <a:ext cx="8229600" cy="6016199"/>
        </p:xfrm>
        <a:graphic>
          <a:graphicData uri="http://schemas.openxmlformats.org/drawingml/2006/table">
            <a:tbl>
              <a:tblPr firstRow="1" bandRow="1">
                <a:tableStyleId>{17292A2E-F333-43FB-9621-5CBBE7FDCDCB}</a:tableStyleId>
              </a:tblPr>
              <a:tblGrid>
                <a:gridCol w="2057400"/>
                <a:gridCol w="2057400"/>
                <a:gridCol w="2057400"/>
                <a:gridCol w="2057400"/>
              </a:tblGrid>
              <a:tr h="417200">
                <a:tc>
                  <a:txBody>
                    <a:bodyPr/>
                    <a:lstStyle/>
                    <a:p>
                      <a:r>
                        <a:rPr lang="en-US" dirty="0" smtClean="0"/>
                        <a:t>Authors</a:t>
                      </a:r>
                      <a:endParaRPr lang="en-US" dirty="0"/>
                    </a:p>
                  </a:txBody>
                  <a:tcPr/>
                </a:tc>
                <a:tc>
                  <a:txBody>
                    <a:bodyPr/>
                    <a:lstStyle/>
                    <a:p>
                      <a:r>
                        <a:rPr lang="en-US" dirty="0" smtClean="0"/>
                        <a:t>Subjects</a:t>
                      </a:r>
                      <a:endParaRPr lang="en-US" dirty="0"/>
                    </a:p>
                  </a:txBody>
                  <a:tcPr/>
                </a:tc>
                <a:tc>
                  <a:txBody>
                    <a:bodyPr/>
                    <a:lstStyle/>
                    <a:p>
                      <a:r>
                        <a:rPr lang="en-US" dirty="0" smtClean="0"/>
                        <a:t>Intervention</a:t>
                      </a:r>
                      <a:endParaRPr lang="en-US" dirty="0"/>
                    </a:p>
                  </a:txBody>
                  <a:tcPr/>
                </a:tc>
                <a:tc>
                  <a:txBody>
                    <a:bodyPr/>
                    <a:lstStyle/>
                    <a:p>
                      <a:r>
                        <a:rPr lang="en-US" dirty="0" smtClean="0"/>
                        <a:t>Outcome</a:t>
                      </a:r>
                      <a:endParaRPr lang="en-US" dirty="0"/>
                    </a:p>
                  </a:txBody>
                  <a:tcPr/>
                </a:tc>
              </a:tr>
              <a:tr h="1312384">
                <a:tc>
                  <a:txBody>
                    <a:bodyPr/>
                    <a:lstStyle/>
                    <a:p>
                      <a:r>
                        <a:rPr lang="en-US" dirty="0" smtClean="0"/>
                        <a:t>Nicolle LE, et al. NEJM 1983;309:1420-5</a:t>
                      </a:r>
                      <a:endParaRPr lang="en-US" dirty="0">
                        <a:solidFill>
                          <a:schemeClr val="accent2"/>
                        </a:solidFill>
                      </a:endParaRPr>
                    </a:p>
                  </a:txBody>
                  <a:tcPr/>
                </a:tc>
                <a:tc>
                  <a:txBody>
                    <a:bodyPr/>
                    <a:lstStyle/>
                    <a:p>
                      <a:r>
                        <a:rPr lang="en-US" dirty="0" smtClean="0"/>
                        <a:t>Men, NH, </a:t>
                      </a:r>
                    </a:p>
                    <a:p>
                      <a:r>
                        <a:rPr lang="en-US" dirty="0" smtClean="0"/>
                        <a:t>median</a:t>
                      </a:r>
                      <a:r>
                        <a:rPr lang="en-US" baseline="0" dirty="0" smtClean="0"/>
                        <a:t> age 80 </a:t>
                      </a:r>
                      <a:endParaRPr lang="en-US" dirty="0">
                        <a:solidFill>
                          <a:schemeClr val="accent2"/>
                        </a:solidFill>
                      </a:endParaRPr>
                    </a:p>
                  </a:txBody>
                  <a:tcPr/>
                </a:tc>
                <a:tc>
                  <a:txBody>
                    <a:bodyPr/>
                    <a:lstStyle/>
                    <a:p>
                      <a:r>
                        <a:rPr lang="en-US" dirty="0" smtClean="0"/>
                        <a:t>Treated 16</a:t>
                      </a:r>
                    </a:p>
                    <a:p>
                      <a:r>
                        <a:rPr lang="en-US" dirty="0" smtClean="0"/>
                        <a:t>Not treated 20</a:t>
                      </a:r>
                    </a:p>
                    <a:p>
                      <a:r>
                        <a:rPr lang="en-US" dirty="0" smtClean="0"/>
                        <a:t>Duration 2 years</a:t>
                      </a:r>
                    </a:p>
                    <a:p>
                      <a:endParaRPr lang="en-US" dirty="0">
                        <a:solidFill>
                          <a:schemeClr val="accent2"/>
                        </a:solidFill>
                      </a:endParaRPr>
                    </a:p>
                  </a:txBody>
                  <a:tcPr/>
                </a:tc>
                <a:tc>
                  <a:txBody>
                    <a:bodyPr/>
                    <a:lstStyle/>
                    <a:p>
                      <a:r>
                        <a:rPr lang="en-US" dirty="0" smtClean="0"/>
                        <a:t>No</a:t>
                      </a:r>
                      <a:r>
                        <a:rPr lang="en-US" baseline="0" dirty="0" smtClean="0"/>
                        <a:t> difference mortality or infectious morbidity 2 groups</a:t>
                      </a:r>
                      <a:endParaRPr lang="en-US" dirty="0">
                        <a:solidFill>
                          <a:schemeClr val="accent2"/>
                        </a:solidFill>
                      </a:endParaRPr>
                    </a:p>
                  </a:txBody>
                  <a:tcPr/>
                </a:tc>
              </a:tr>
              <a:tr h="1909175">
                <a:tc>
                  <a:txBody>
                    <a:bodyPr/>
                    <a:lstStyle/>
                    <a:p>
                      <a:r>
                        <a:rPr lang="en-US" dirty="0" smtClean="0"/>
                        <a:t>Nicolle</a:t>
                      </a:r>
                      <a:r>
                        <a:rPr lang="en-US" baseline="0" dirty="0" smtClean="0"/>
                        <a:t> LE, et al. </a:t>
                      </a:r>
                    </a:p>
                    <a:p>
                      <a:r>
                        <a:rPr lang="en-US" baseline="0" dirty="0" smtClean="0"/>
                        <a:t>Am J Med 1987;83:27-33</a:t>
                      </a:r>
                      <a:endParaRPr lang="en-US" dirty="0">
                        <a:solidFill>
                          <a:schemeClr val="accent2"/>
                        </a:solidFill>
                      </a:endParaRPr>
                    </a:p>
                  </a:txBody>
                  <a:tcPr/>
                </a:tc>
                <a:tc>
                  <a:txBody>
                    <a:bodyPr/>
                    <a:lstStyle/>
                    <a:p>
                      <a:r>
                        <a:rPr lang="en-US" dirty="0" smtClean="0"/>
                        <a:t>Women, NH, median age 83</a:t>
                      </a:r>
                      <a:endParaRPr lang="en-US" dirty="0">
                        <a:solidFill>
                          <a:schemeClr val="accent2"/>
                        </a:solidFill>
                      </a:endParaRPr>
                    </a:p>
                  </a:txBody>
                  <a:tcPr/>
                </a:tc>
                <a:tc>
                  <a:txBody>
                    <a:bodyPr/>
                    <a:lstStyle/>
                    <a:p>
                      <a:r>
                        <a:rPr lang="en-US" dirty="0" smtClean="0"/>
                        <a:t>Treated 26</a:t>
                      </a:r>
                    </a:p>
                    <a:p>
                      <a:r>
                        <a:rPr lang="en-US" dirty="0" smtClean="0"/>
                        <a:t>Not treated 24</a:t>
                      </a:r>
                    </a:p>
                    <a:p>
                      <a:r>
                        <a:rPr lang="en-US" dirty="0" smtClean="0"/>
                        <a:t>Duration 1 year</a:t>
                      </a:r>
                      <a:endParaRPr lang="en-US" dirty="0">
                        <a:solidFill>
                          <a:schemeClr val="accent2"/>
                        </a:solidFill>
                      </a:endParaRPr>
                    </a:p>
                  </a:txBody>
                  <a:tcPr/>
                </a:tc>
                <a:tc>
                  <a:txBody>
                    <a:bodyPr/>
                    <a:lstStyle/>
                    <a:p>
                      <a:r>
                        <a:rPr lang="en-US" dirty="0" smtClean="0"/>
                        <a:t>No difference mortality/GU</a:t>
                      </a:r>
                      <a:r>
                        <a:rPr lang="en-US" baseline="0" dirty="0" smtClean="0"/>
                        <a:t> morbidity. </a:t>
                      </a:r>
                      <a:r>
                        <a:rPr lang="en-US" b="1" i="0" baseline="0" dirty="0" smtClean="0"/>
                        <a:t>Increase drug reactions and AB resistance treated group. </a:t>
                      </a:r>
                      <a:endParaRPr lang="en-US" b="1" i="0" dirty="0">
                        <a:solidFill>
                          <a:schemeClr val="accent2"/>
                        </a:solidFill>
                      </a:endParaRPr>
                    </a:p>
                  </a:txBody>
                  <a:tcPr/>
                </a:tc>
              </a:tr>
              <a:tr h="1013990">
                <a:tc>
                  <a:txBody>
                    <a:bodyPr/>
                    <a:lstStyle/>
                    <a:p>
                      <a:r>
                        <a:rPr lang="en-US" dirty="0" err="1" smtClean="0"/>
                        <a:t>Abrutyn</a:t>
                      </a:r>
                      <a:r>
                        <a:rPr lang="en-US" dirty="0" smtClean="0"/>
                        <a:t> E, et al.</a:t>
                      </a:r>
                    </a:p>
                    <a:p>
                      <a:r>
                        <a:rPr lang="en-US" dirty="0" smtClean="0"/>
                        <a:t>Ann Intern Med</a:t>
                      </a:r>
                    </a:p>
                    <a:p>
                      <a:r>
                        <a:rPr lang="en-US" dirty="0" smtClean="0"/>
                        <a:t>1994;120:827-33</a:t>
                      </a:r>
                    </a:p>
                    <a:p>
                      <a:endParaRPr lang="en-US" dirty="0">
                        <a:solidFill>
                          <a:schemeClr val="accent2"/>
                        </a:solidFill>
                      </a:endParaRPr>
                    </a:p>
                  </a:txBody>
                  <a:tcPr/>
                </a:tc>
                <a:tc>
                  <a:txBody>
                    <a:bodyPr/>
                    <a:lstStyle/>
                    <a:p>
                      <a:r>
                        <a:rPr lang="en-US" dirty="0" smtClean="0"/>
                        <a:t>Women, ambulatory and NH</a:t>
                      </a:r>
                    </a:p>
                    <a:p>
                      <a:r>
                        <a:rPr lang="en-US" dirty="0" smtClean="0"/>
                        <a:t>Mean age 82</a:t>
                      </a:r>
                      <a:endParaRPr lang="en-US" dirty="0">
                        <a:solidFill>
                          <a:schemeClr val="accent2"/>
                        </a:solidFill>
                      </a:endParaRPr>
                    </a:p>
                  </a:txBody>
                  <a:tcPr/>
                </a:tc>
                <a:tc>
                  <a:txBody>
                    <a:bodyPr/>
                    <a:lstStyle/>
                    <a:p>
                      <a:r>
                        <a:rPr lang="en-US" dirty="0" smtClean="0"/>
                        <a:t>Treated 192</a:t>
                      </a:r>
                    </a:p>
                    <a:p>
                      <a:r>
                        <a:rPr lang="en-US" dirty="0" smtClean="0"/>
                        <a:t>Not treated 166</a:t>
                      </a:r>
                    </a:p>
                    <a:p>
                      <a:r>
                        <a:rPr lang="en-US" dirty="0" smtClean="0"/>
                        <a:t>Duration 8 years</a:t>
                      </a:r>
                      <a:endParaRPr lang="en-US" dirty="0">
                        <a:solidFill>
                          <a:schemeClr val="accent2"/>
                        </a:solidFill>
                      </a:endParaRPr>
                    </a:p>
                  </a:txBody>
                  <a:tcPr/>
                </a:tc>
                <a:tc>
                  <a:txBody>
                    <a:bodyPr/>
                    <a:lstStyle/>
                    <a:p>
                      <a:r>
                        <a:rPr lang="en-US" dirty="0" smtClean="0"/>
                        <a:t>No survival benefit from treatment</a:t>
                      </a:r>
                      <a:endParaRPr lang="en-US" dirty="0">
                        <a:solidFill>
                          <a:schemeClr val="accent2"/>
                        </a:solidFill>
                      </a:endParaRPr>
                    </a:p>
                  </a:txBody>
                  <a:tcPr/>
                </a:tc>
              </a:tr>
              <a:tr h="1013990">
                <a:tc>
                  <a:txBody>
                    <a:bodyPr/>
                    <a:lstStyle/>
                    <a:p>
                      <a:r>
                        <a:rPr lang="en-US" dirty="0" err="1" smtClean="0"/>
                        <a:t>Ouslander</a:t>
                      </a:r>
                      <a:r>
                        <a:rPr lang="en-US" dirty="0" smtClean="0"/>
                        <a:t> JG</a:t>
                      </a:r>
                    </a:p>
                    <a:p>
                      <a:r>
                        <a:rPr lang="en-US" dirty="0" smtClean="0"/>
                        <a:t>Ann Intern Med</a:t>
                      </a:r>
                    </a:p>
                    <a:p>
                      <a:r>
                        <a:rPr lang="en-US" dirty="0" smtClean="0"/>
                        <a:t>1995;122:749-54</a:t>
                      </a:r>
                    </a:p>
                    <a:p>
                      <a:endParaRPr lang="en-US" dirty="0">
                        <a:solidFill>
                          <a:schemeClr val="accent2"/>
                        </a:solidFill>
                      </a:endParaRPr>
                    </a:p>
                  </a:txBody>
                  <a:tcPr/>
                </a:tc>
                <a:tc>
                  <a:txBody>
                    <a:bodyPr/>
                    <a:lstStyle/>
                    <a:p>
                      <a:r>
                        <a:rPr lang="en-US" dirty="0" smtClean="0"/>
                        <a:t>Women and men</a:t>
                      </a:r>
                    </a:p>
                    <a:p>
                      <a:r>
                        <a:rPr lang="en-US" dirty="0" smtClean="0"/>
                        <a:t>NH</a:t>
                      </a:r>
                    </a:p>
                    <a:p>
                      <a:r>
                        <a:rPr lang="en-US" dirty="0" smtClean="0"/>
                        <a:t>Mean age 85</a:t>
                      </a:r>
                      <a:endParaRPr lang="en-US" dirty="0">
                        <a:solidFill>
                          <a:schemeClr val="accent2"/>
                        </a:solidFill>
                      </a:endParaRPr>
                    </a:p>
                  </a:txBody>
                  <a:tcPr/>
                </a:tc>
                <a:tc>
                  <a:txBody>
                    <a:bodyPr/>
                    <a:lstStyle/>
                    <a:p>
                      <a:r>
                        <a:rPr lang="en-US" dirty="0" smtClean="0"/>
                        <a:t>Treated 33</a:t>
                      </a:r>
                    </a:p>
                    <a:p>
                      <a:r>
                        <a:rPr lang="en-US" dirty="0" smtClean="0"/>
                        <a:t>Not</a:t>
                      </a:r>
                      <a:r>
                        <a:rPr lang="en-US" baseline="0" dirty="0" smtClean="0"/>
                        <a:t> treated 38</a:t>
                      </a:r>
                    </a:p>
                    <a:p>
                      <a:r>
                        <a:rPr lang="en-US" baseline="0" dirty="0" smtClean="0"/>
                        <a:t>Duration 4 weeks</a:t>
                      </a:r>
                      <a:endParaRPr lang="en-US" dirty="0">
                        <a:solidFill>
                          <a:schemeClr val="accent2"/>
                        </a:solidFill>
                      </a:endParaRPr>
                    </a:p>
                  </a:txBody>
                  <a:tcPr/>
                </a:tc>
                <a:tc>
                  <a:txBody>
                    <a:bodyPr/>
                    <a:lstStyle/>
                    <a:p>
                      <a:r>
                        <a:rPr lang="en-US" dirty="0" smtClean="0"/>
                        <a:t>No difference chronic urinary incontinence</a:t>
                      </a:r>
                      <a:endParaRPr lang="en-US" dirty="0">
                        <a:solidFill>
                          <a:schemeClr val="accent2"/>
                        </a:solidFill>
                      </a:endParaRPr>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r>
              <a:rPr lang="en-US" sz="3200" dirty="0" smtClean="0"/>
              <a:t>Cohort Studies</a:t>
            </a:r>
            <a:endParaRPr lang="en-US" sz="3200" dirty="0"/>
          </a:p>
        </p:txBody>
      </p:sp>
      <p:graphicFrame>
        <p:nvGraphicFramePr>
          <p:cNvPr id="4" name="Content Placeholder 3"/>
          <p:cNvGraphicFramePr>
            <a:graphicFrameLocks noGrp="1"/>
          </p:cNvGraphicFramePr>
          <p:nvPr>
            <p:ph idx="1"/>
          </p:nvPr>
        </p:nvGraphicFramePr>
        <p:xfrm>
          <a:off x="457200" y="1143000"/>
          <a:ext cx="8229600" cy="4312920"/>
        </p:xfrm>
        <a:graphic>
          <a:graphicData uri="http://schemas.openxmlformats.org/drawingml/2006/table">
            <a:tbl>
              <a:tblPr firstRow="1" bandRow="1">
                <a:tableStyleId>{17292A2E-F333-43FB-9621-5CBBE7FDCDCB}</a:tableStyleId>
              </a:tblPr>
              <a:tblGrid>
                <a:gridCol w="2057400"/>
                <a:gridCol w="2057400"/>
                <a:gridCol w="2057400"/>
                <a:gridCol w="2057400"/>
              </a:tblGrid>
              <a:tr h="417200">
                <a:tc>
                  <a:txBody>
                    <a:bodyPr/>
                    <a:lstStyle/>
                    <a:p>
                      <a:r>
                        <a:rPr lang="en-US" dirty="0" smtClean="0"/>
                        <a:t>Authors</a:t>
                      </a:r>
                      <a:endParaRPr lang="en-US" dirty="0"/>
                    </a:p>
                  </a:txBody>
                  <a:tcPr/>
                </a:tc>
                <a:tc>
                  <a:txBody>
                    <a:bodyPr/>
                    <a:lstStyle/>
                    <a:p>
                      <a:r>
                        <a:rPr lang="en-US" dirty="0" smtClean="0"/>
                        <a:t>Subjects</a:t>
                      </a:r>
                      <a:endParaRPr lang="en-US" dirty="0"/>
                    </a:p>
                  </a:txBody>
                  <a:tcPr/>
                </a:tc>
                <a:tc>
                  <a:txBody>
                    <a:bodyPr/>
                    <a:lstStyle/>
                    <a:p>
                      <a:r>
                        <a:rPr lang="en-US" dirty="0" smtClean="0"/>
                        <a:t>Observation</a:t>
                      </a:r>
                      <a:endParaRPr lang="en-US" dirty="0"/>
                    </a:p>
                  </a:txBody>
                  <a:tcPr/>
                </a:tc>
                <a:tc>
                  <a:txBody>
                    <a:bodyPr/>
                    <a:lstStyle/>
                    <a:p>
                      <a:r>
                        <a:rPr lang="en-US" dirty="0" smtClean="0"/>
                        <a:t>Outcome</a:t>
                      </a:r>
                      <a:endParaRPr lang="en-US" dirty="0"/>
                    </a:p>
                  </a:txBody>
                  <a:tcPr/>
                </a:tc>
              </a:tr>
              <a:tr h="1312384">
                <a:tc>
                  <a:txBody>
                    <a:bodyPr/>
                    <a:lstStyle/>
                    <a:p>
                      <a:r>
                        <a:rPr lang="en-US" dirty="0" smtClean="0"/>
                        <a:t>JAGS </a:t>
                      </a:r>
                    </a:p>
                    <a:p>
                      <a:r>
                        <a:rPr lang="en-US" dirty="0" smtClean="0"/>
                        <a:t>1990;38:1209-14</a:t>
                      </a:r>
                      <a:endParaRPr lang="en-US" dirty="0">
                        <a:solidFill>
                          <a:schemeClr val="accent2"/>
                        </a:solidFill>
                      </a:endParaRPr>
                    </a:p>
                  </a:txBody>
                  <a:tcPr/>
                </a:tc>
                <a:tc>
                  <a:txBody>
                    <a:bodyPr/>
                    <a:lstStyle/>
                    <a:p>
                      <a:r>
                        <a:rPr lang="en-US" dirty="0" smtClean="0"/>
                        <a:t>Men, Ambulatory, </a:t>
                      </a:r>
                    </a:p>
                    <a:p>
                      <a:r>
                        <a:rPr lang="en-US" dirty="0" smtClean="0"/>
                        <a:t>&gt; 65 years</a:t>
                      </a:r>
                      <a:endParaRPr lang="en-US" dirty="0">
                        <a:solidFill>
                          <a:schemeClr val="accent2"/>
                        </a:solidFill>
                      </a:endParaRPr>
                    </a:p>
                  </a:txBody>
                  <a:tcPr/>
                </a:tc>
                <a:tc>
                  <a:txBody>
                    <a:bodyPr/>
                    <a:lstStyle/>
                    <a:p>
                      <a:r>
                        <a:rPr lang="en-US" dirty="0" smtClean="0"/>
                        <a:t>29 Subjects</a:t>
                      </a:r>
                    </a:p>
                    <a:p>
                      <a:endParaRPr lang="en-US" dirty="0" smtClean="0"/>
                    </a:p>
                    <a:p>
                      <a:r>
                        <a:rPr lang="en-US" dirty="0" smtClean="0"/>
                        <a:t>Duration 1-4.5 years</a:t>
                      </a:r>
                    </a:p>
                    <a:p>
                      <a:endParaRPr lang="en-US" dirty="0">
                        <a:solidFill>
                          <a:schemeClr val="accent2"/>
                        </a:solidFill>
                      </a:endParaRPr>
                    </a:p>
                  </a:txBody>
                  <a:tcPr/>
                </a:tc>
                <a:tc>
                  <a:txBody>
                    <a:bodyPr/>
                    <a:lstStyle/>
                    <a:p>
                      <a:r>
                        <a:rPr lang="en-US" dirty="0" smtClean="0"/>
                        <a:t>No adverse</a:t>
                      </a:r>
                      <a:r>
                        <a:rPr lang="en-US" baseline="0" dirty="0" smtClean="0"/>
                        <a:t> outcomes attributed to no treatment</a:t>
                      </a:r>
                      <a:endParaRPr lang="en-US" dirty="0">
                        <a:solidFill>
                          <a:schemeClr val="accent2"/>
                        </a:solidFill>
                      </a:endParaRPr>
                    </a:p>
                  </a:txBody>
                  <a:tcPr/>
                </a:tc>
              </a:tr>
              <a:tr h="1243960">
                <a:tc>
                  <a:txBody>
                    <a:bodyPr/>
                    <a:lstStyle/>
                    <a:p>
                      <a:r>
                        <a:rPr lang="en-US" dirty="0" smtClean="0"/>
                        <a:t>NEJM 1986;314:1152-6</a:t>
                      </a:r>
                      <a:endParaRPr lang="en-US" dirty="0">
                        <a:solidFill>
                          <a:schemeClr val="accent2"/>
                        </a:solidFill>
                      </a:endParaRPr>
                    </a:p>
                  </a:txBody>
                  <a:tcPr/>
                </a:tc>
                <a:tc>
                  <a:txBody>
                    <a:bodyPr/>
                    <a:lstStyle/>
                    <a:p>
                      <a:r>
                        <a:rPr lang="en-US" dirty="0" smtClean="0"/>
                        <a:t>Population based Swedish men and women</a:t>
                      </a:r>
                      <a:endParaRPr lang="en-US" dirty="0">
                        <a:solidFill>
                          <a:schemeClr val="accent2"/>
                        </a:solidFill>
                      </a:endParaRPr>
                    </a:p>
                  </a:txBody>
                  <a:tcPr/>
                </a:tc>
                <a:tc>
                  <a:txBody>
                    <a:bodyPr/>
                    <a:lstStyle/>
                    <a:p>
                      <a:r>
                        <a:rPr lang="en-US" dirty="0" smtClean="0"/>
                        <a:t>Duration 5 years</a:t>
                      </a:r>
                      <a:endParaRPr lang="en-US" dirty="0">
                        <a:solidFill>
                          <a:schemeClr val="accent2"/>
                        </a:solidFill>
                      </a:endParaRPr>
                    </a:p>
                  </a:txBody>
                  <a:tcPr/>
                </a:tc>
                <a:tc>
                  <a:txBody>
                    <a:bodyPr/>
                    <a:lstStyle/>
                    <a:p>
                      <a:r>
                        <a:rPr lang="en-US" dirty="0" smtClean="0"/>
                        <a:t>No association between </a:t>
                      </a:r>
                      <a:r>
                        <a:rPr lang="en-US" dirty="0" err="1" smtClean="0"/>
                        <a:t>bacteriuria</a:t>
                      </a:r>
                      <a:r>
                        <a:rPr lang="en-US" dirty="0" smtClean="0"/>
                        <a:t> and survival</a:t>
                      </a:r>
                      <a:endParaRPr lang="en-US" dirty="0">
                        <a:solidFill>
                          <a:schemeClr val="accent2"/>
                        </a:solidFill>
                      </a:endParaRPr>
                    </a:p>
                  </a:txBody>
                  <a:tcPr/>
                </a:tc>
              </a:tr>
              <a:tr h="1013990">
                <a:tc>
                  <a:txBody>
                    <a:bodyPr/>
                    <a:lstStyle/>
                    <a:p>
                      <a:r>
                        <a:rPr lang="en-US" dirty="0" smtClean="0"/>
                        <a:t>Gerontology</a:t>
                      </a:r>
                    </a:p>
                    <a:p>
                      <a:r>
                        <a:rPr lang="en-US" dirty="0" smtClean="0"/>
                        <a:t>1986;32:167-71</a:t>
                      </a:r>
                    </a:p>
                    <a:p>
                      <a:endParaRPr lang="en-US" dirty="0">
                        <a:solidFill>
                          <a:schemeClr val="accent2"/>
                        </a:solidFill>
                      </a:endParaRPr>
                    </a:p>
                  </a:txBody>
                  <a:tcPr/>
                </a:tc>
                <a:tc>
                  <a:txBody>
                    <a:bodyPr/>
                    <a:lstStyle/>
                    <a:p>
                      <a:r>
                        <a:rPr lang="en-US" dirty="0" smtClean="0"/>
                        <a:t>Population</a:t>
                      </a:r>
                      <a:r>
                        <a:rPr lang="en-US" baseline="0" dirty="0" smtClean="0"/>
                        <a:t> based Finnish men and women &gt; 85 years</a:t>
                      </a:r>
                      <a:endParaRPr lang="en-US" dirty="0">
                        <a:solidFill>
                          <a:schemeClr val="accent2"/>
                        </a:solidFill>
                      </a:endParaRPr>
                    </a:p>
                  </a:txBody>
                  <a:tcPr/>
                </a:tc>
                <a:tc>
                  <a:txBody>
                    <a:bodyPr/>
                    <a:lstStyle/>
                    <a:p>
                      <a:r>
                        <a:rPr lang="en-US" dirty="0" smtClean="0"/>
                        <a:t>Duration</a:t>
                      </a:r>
                      <a:r>
                        <a:rPr lang="en-US" baseline="0" dirty="0" smtClean="0"/>
                        <a:t> 5 years</a:t>
                      </a:r>
                      <a:endParaRPr lang="en-US" dirty="0">
                        <a:solidFill>
                          <a:schemeClr val="accent2"/>
                        </a:solidFill>
                      </a:endParaRPr>
                    </a:p>
                  </a:txBody>
                  <a:tcPr/>
                </a:tc>
                <a:tc>
                  <a:txBody>
                    <a:bodyPr/>
                    <a:lstStyle/>
                    <a:p>
                      <a:r>
                        <a:rPr lang="en-US" dirty="0" smtClean="0"/>
                        <a:t>No association between </a:t>
                      </a:r>
                      <a:r>
                        <a:rPr lang="en-US" dirty="0" err="1" smtClean="0"/>
                        <a:t>bacteriuria</a:t>
                      </a:r>
                      <a:r>
                        <a:rPr lang="en-US" dirty="0" smtClean="0"/>
                        <a:t> and survival</a:t>
                      </a:r>
                      <a:endParaRPr lang="en-US" dirty="0">
                        <a:solidFill>
                          <a:schemeClr val="accent2"/>
                        </a:solidFill>
                      </a:endParaRPr>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srcRect/>
          <a:stretch>
            <a:fillRect/>
          </a:stretch>
        </p:blipFill>
        <p:spPr bwMode="auto">
          <a:xfrm>
            <a:off x="6250422" y="6257085"/>
            <a:ext cx="2529897" cy="378199"/>
          </a:xfrm>
          <a:prstGeom prst="rect">
            <a:avLst/>
          </a:prstGeom>
          <a:noFill/>
          <a:ln w="9525">
            <a:noFill/>
            <a:round/>
            <a:headEnd/>
            <a:tailEnd/>
          </a:ln>
          <a:effectLst/>
        </p:spPr>
      </p:pic>
      <p:pic>
        <p:nvPicPr>
          <p:cNvPr id="3074" name="Picture 2"/>
          <p:cNvPicPr>
            <a:picLocks noChangeAspect="1" noChangeArrowheads="1"/>
          </p:cNvPicPr>
          <p:nvPr/>
        </p:nvPicPr>
        <p:blipFill>
          <a:blip r:embed="rId4"/>
          <a:srcRect/>
          <a:stretch>
            <a:fillRect/>
          </a:stretch>
        </p:blipFill>
        <p:spPr bwMode="auto">
          <a:xfrm>
            <a:off x="1148773" y="1012732"/>
            <a:ext cx="6846455" cy="4828334"/>
          </a:xfrm>
          <a:prstGeom prst="rect">
            <a:avLst/>
          </a:prstGeom>
          <a:noFill/>
          <a:ln w="9525">
            <a:noFill/>
            <a:round/>
            <a:headEnd/>
            <a:tailEnd/>
          </a:ln>
          <a:effectLst/>
        </p:spPr>
      </p:pic>
      <p:sp>
        <p:nvSpPr>
          <p:cNvPr id="3075" name="AutoShape 3"/>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a:noFill/>
            <a:round/>
            <a:headEnd/>
            <a:tailEnd/>
          </a:ln>
          <a:effectLst/>
        </p:spPr>
        <p:txBody>
          <a:bodyPr lIns="0" tIns="0" rIns="0" bIns="0" anchor="ctr" anchorCtr="1">
            <a:prstTxWarp prst="textNoShape">
              <a:avLst/>
            </a:prstTxWarp>
          </a:bodyPr>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sz="1400" b="1" dirty="0">
                <a:solidFill>
                  <a:srgbClr val="FFFFFF"/>
                </a:solidFill>
                <a:ea typeface="Arial Unicode MS" pitchFamily="-65" charset="0"/>
                <a:cs typeface="Arial Unicode MS" pitchFamily="-65" charset="0"/>
              </a:rPr>
              <a:t>Proportion of Women with Diabetes Who Remained Free of Symptomatic Urinary Tract Infection, According to Whether They Received Antimicrobial Therapy or Placebo at Enrollment.</a:t>
            </a:r>
          </a:p>
        </p:txBody>
      </p:sp>
      <p:sp>
        <p:nvSpPr>
          <p:cNvPr id="3076" name="Text Box 4"/>
          <p:cNvSpPr txBox="1">
            <a:spLocks noChangeArrowheads="1"/>
          </p:cNvSpPr>
          <p:nvPr/>
        </p:nvSpPr>
        <p:spPr bwMode="auto">
          <a:xfrm>
            <a:off x="1743364" y="6013357"/>
            <a:ext cx="4720648" cy="320768"/>
          </a:xfrm>
          <a:prstGeom prst="rect">
            <a:avLst/>
          </a:prstGeom>
          <a:noFill/>
          <a:ln w="9525">
            <a:noFill/>
            <a:round/>
            <a:headEnd/>
            <a:tailEnd/>
          </a:ln>
          <a:effectLst/>
        </p:spPr>
        <p:txBody>
          <a:bodyPr lIns="0" tIns="12211" rIns="0" bIns="0" anchor="ctr">
            <a:prstTxWarp prst="textNoShape">
              <a:avLst/>
            </a:prstTxWarp>
          </a:bodyPr>
          <a:lstStyle/>
          <a:p>
            <a:pPr>
              <a:lnSpc>
                <a:spcPct val="93000"/>
              </a:lnSpc>
              <a:tabLst>
                <a:tab pos="649628" algn="l"/>
                <a:tab pos="1299256" algn="l"/>
                <a:tab pos="1948884" algn="l"/>
                <a:tab pos="2598511" algn="l"/>
                <a:tab pos="3248139" algn="l"/>
                <a:tab pos="3897767" algn="l"/>
                <a:tab pos="4547395" algn="l"/>
              </a:tabLst>
            </a:pPr>
            <a:r>
              <a:rPr lang="en-US" sz="1100" b="1" dirty="0">
                <a:solidFill>
                  <a:srgbClr val="FFFFFF"/>
                </a:solidFill>
                <a:ea typeface="Arial Unicode MS" pitchFamily="-65" charset="0"/>
                <a:cs typeface="Arial Unicode MS" pitchFamily="-65" charset="0"/>
              </a:rPr>
              <a:t>Harding GK et al. N </a:t>
            </a:r>
            <a:r>
              <a:rPr lang="en-US" sz="1100" b="1" dirty="0" err="1">
                <a:solidFill>
                  <a:srgbClr val="FFFFFF"/>
                </a:solidFill>
                <a:ea typeface="Arial Unicode MS" pitchFamily="-65" charset="0"/>
                <a:cs typeface="Arial Unicode MS" pitchFamily="-65" charset="0"/>
              </a:rPr>
              <a:t>Engl</a:t>
            </a:r>
            <a:r>
              <a:rPr lang="en-US" sz="1100" b="1" dirty="0">
                <a:solidFill>
                  <a:srgbClr val="FFFFFF"/>
                </a:solidFill>
                <a:ea typeface="Arial Unicode MS" pitchFamily="-65" charset="0"/>
                <a:cs typeface="Arial Unicode MS" pitchFamily="-65" charset="0"/>
              </a:rPr>
              <a:t> J Med 2002;347:1576-1583.</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IDSA Recommendations</a:t>
            </a:r>
            <a:endParaRPr lang="en-US" dirty="0"/>
          </a:p>
        </p:txBody>
      </p:sp>
      <p:sp>
        <p:nvSpPr>
          <p:cNvPr id="3" name="Content Placeholder 2"/>
          <p:cNvSpPr>
            <a:spLocks noGrp="1"/>
          </p:cNvSpPr>
          <p:nvPr>
            <p:ph idx="1"/>
          </p:nvPr>
        </p:nvSpPr>
        <p:spPr/>
        <p:txBody>
          <a:bodyPr/>
          <a:lstStyle/>
          <a:p>
            <a:r>
              <a:rPr lang="en-US" dirty="0" smtClean="0"/>
              <a:t>Routine screening for and treatment of ASB in older individuals in the community is not recommended.</a:t>
            </a:r>
          </a:p>
          <a:p>
            <a:pPr>
              <a:buNone/>
            </a:pPr>
            <a:endParaRPr lang="en-US" dirty="0" smtClean="0"/>
          </a:p>
          <a:p>
            <a:r>
              <a:rPr lang="en-US" dirty="0" smtClean="0"/>
              <a:t>Screening for and treatment of ASB in elderly residents in LTCFs is not recommended.</a:t>
            </a:r>
          </a:p>
          <a:p>
            <a:pPr lvl="8">
              <a:buNone/>
            </a:pPr>
            <a:r>
              <a:rPr lang="en-US" dirty="0" smtClean="0"/>
              <a:t>				</a:t>
            </a:r>
            <a:r>
              <a:rPr lang="en-US" sz="1200" dirty="0" smtClean="0"/>
              <a:t>CID2005;40:643-654</a:t>
            </a:r>
          </a:p>
          <a:p>
            <a:pPr lvl="8">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20 at 12.01.48 PM.png"/>
          <p:cNvPicPr>
            <a:picLocks noGrp="1" noChangeAspect="1"/>
          </p:cNvPicPr>
          <p:nvPr>
            <p:ph idx="1"/>
          </p:nvPr>
        </p:nvPicPr>
        <p:blipFill>
          <a:blip r:embed="rId2"/>
          <a:stretch>
            <a:fillRect/>
          </a:stretch>
        </p:blipFill>
        <p:spPr>
          <a:xfrm>
            <a:off x="3124200" y="2312988"/>
            <a:ext cx="5334000" cy="4316412"/>
          </a:xfrm>
        </p:spPr>
      </p:pic>
      <p:pic>
        <p:nvPicPr>
          <p:cNvPr id="5" name="Picture 4" descr="Screen shot 2013-10-20 at 12.04.23 PM.png"/>
          <p:cNvPicPr>
            <a:picLocks noChangeAspect="1"/>
          </p:cNvPicPr>
          <p:nvPr/>
        </p:nvPicPr>
        <p:blipFill>
          <a:blip r:embed="rId3"/>
          <a:stretch>
            <a:fillRect/>
          </a:stretch>
        </p:blipFill>
        <p:spPr>
          <a:xfrm>
            <a:off x="457200" y="274638"/>
            <a:ext cx="4038600" cy="20383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9 at 11.06.45 PM.png"/>
          <p:cNvPicPr>
            <a:picLocks noGrp="1" noChangeAspect="1"/>
          </p:cNvPicPr>
          <p:nvPr>
            <p:ph idx="1"/>
          </p:nvPr>
        </p:nvPicPr>
        <p:blipFill>
          <a:blip r:embed="rId2"/>
          <a:stretch>
            <a:fillRect/>
          </a:stretch>
        </p:blipFill>
        <p:spPr>
          <a:xfrm>
            <a:off x="2133600" y="4876800"/>
            <a:ext cx="5257800" cy="1752600"/>
          </a:xfrm>
        </p:spPr>
      </p:pic>
      <p:pic>
        <p:nvPicPr>
          <p:cNvPr id="6" name="Picture 5" descr="Screen shot 2013-10-19 at 11.06.33 PM.png"/>
          <p:cNvPicPr>
            <a:picLocks noChangeAspect="1"/>
          </p:cNvPicPr>
          <p:nvPr/>
        </p:nvPicPr>
        <p:blipFill>
          <a:blip r:embed="rId3"/>
          <a:stretch>
            <a:fillRect/>
          </a:stretch>
        </p:blipFill>
        <p:spPr>
          <a:xfrm>
            <a:off x="2133600" y="2713038"/>
            <a:ext cx="5257800" cy="2163762"/>
          </a:xfrm>
          <a:prstGeom prst="rect">
            <a:avLst/>
          </a:prstGeom>
        </p:spPr>
      </p:pic>
      <p:pic>
        <p:nvPicPr>
          <p:cNvPr id="7" name="Picture 6" descr="Screen shot 2013-10-19 at 11.08.19 PM.png"/>
          <p:cNvPicPr>
            <a:picLocks noChangeAspect="1"/>
          </p:cNvPicPr>
          <p:nvPr/>
        </p:nvPicPr>
        <p:blipFill>
          <a:blip r:embed="rId4"/>
          <a:stretch>
            <a:fillRect/>
          </a:stretch>
        </p:blipFill>
        <p:spPr>
          <a:xfrm>
            <a:off x="2133600" y="122238"/>
            <a:ext cx="5257800" cy="25908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3 at 6.18.04 PM.png"/>
          <p:cNvPicPr>
            <a:picLocks noGrp="1" noChangeAspect="1"/>
          </p:cNvPicPr>
          <p:nvPr>
            <p:ph idx="1"/>
          </p:nvPr>
        </p:nvPicPr>
        <p:blipFill>
          <a:blip r:embed="rId2"/>
          <a:stretch>
            <a:fillRect/>
          </a:stretch>
        </p:blipFill>
        <p:spPr>
          <a:xfrm>
            <a:off x="1066800" y="274638"/>
            <a:ext cx="7391399" cy="6354762"/>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3 at 6.19.26 PM.png"/>
          <p:cNvPicPr>
            <a:picLocks noGrp="1" noChangeAspect="1"/>
          </p:cNvPicPr>
          <p:nvPr>
            <p:ph idx="1"/>
          </p:nvPr>
        </p:nvPicPr>
        <p:blipFill>
          <a:blip r:embed="rId2"/>
          <a:stretch>
            <a:fillRect/>
          </a:stretch>
        </p:blipFill>
        <p:spPr>
          <a:xfrm>
            <a:off x="990601" y="457200"/>
            <a:ext cx="7467600" cy="60198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 name="Content Placeholder 9" descr="Screen shot 2013-10-19 at 10.10.57 PM.png"/>
          <p:cNvPicPr>
            <a:picLocks noGrp="1" noChangeAspect="1"/>
          </p:cNvPicPr>
          <p:nvPr>
            <p:ph idx="1"/>
          </p:nvPr>
        </p:nvPicPr>
        <p:blipFill>
          <a:blip r:embed="rId3">
            <a:extLst>
              <a:ext uri="{28A0092B-C50C-407E-A947-70E740481C1C}">
                <a14:useLocalDpi xmlns:a14="http://schemas.microsoft.com/office/drawing/2010/main" val="0"/>
              </a:ext>
            </a:extLst>
          </a:blip>
          <a:srcRect t="-26054" b="-26054"/>
          <a:stretch>
            <a:fillRect/>
          </a:stretch>
        </p:blipFill>
        <p:spPr>
          <a:xfrm>
            <a:off x="152400" y="1143000"/>
            <a:ext cx="8991600" cy="6858000"/>
          </a:xfrm>
        </p:spPr>
      </p:pic>
      <p:pic>
        <p:nvPicPr>
          <p:cNvPr id="6" name="Picture 5" descr="Screen shot 2013-10-19 at 11.14.35 PM.png"/>
          <p:cNvPicPr>
            <a:picLocks noChangeAspect="1"/>
          </p:cNvPicPr>
          <p:nvPr/>
        </p:nvPicPr>
        <p:blipFill>
          <a:blip r:embed="rId4"/>
          <a:stretch>
            <a:fillRect/>
          </a:stretch>
        </p:blipFill>
        <p:spPr>
          <a:xfrm>
            <a:off x="152400" y="416741"/>
            <a:ext cx="8991600" cy="2001794"/>
          </a:xfrm>
          <a:prstGeom prst="rect">
            <a:avLst/>
          </a:prstGeom>
        </p:spPr>
      </p:pic>
    </p:spTree>
    <p:extLst>
      <p:ext uri="{BB962C8B-B14F-4D97-AF65-F5344CB8AC3E}">
        <p14:creationId xmlns:p14="http://schemas.microsoft.com/office/powerpoint/2010/main" val="3941904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07 at 12.43.02 PM.png"/>
          <p:cNvPicPr>
            <a:picLocks noGrp="1" noChangeAspect="1"/>
          </p:cNvPicPr>
          <p:nvPr>
            <p:ph idx="1"/>
          </p:nvPr>
        </p:nvPicPr>
        <p:blipFill>
          <a:blip r:embed="rId2"/>
          <a:stretch>
            <a:fillRect/>
          </a:stretch>
        </p:blipFill>
        <p:spPr>
          <a:xfrm>
            <a:off x="1371600" y="457200"/>
            <a:ext cx="6629400" cy="5952412"/>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07 at 1.15.34 PM.png"/>
          <p:cNvPicPr>
            <a:picLocks noGrp="1" noChangeAspect="1"/>
          </p:cNvPicPr>
          <p:nvPr>
            <p:ph idx="1"/>
          </p:nvPr>
        </p:nvPicPr>
        <p:blipFill>
          <a:blip r:embed="rId2"/>
          <a:stretch>
            <a:fillRect/>
          </a:stretch>
        </p:blipFill>
        <p:spPr>
          <a:xfrm>
            <a:off x="1707914" y="1600200"/>
            <a:ext cx="5728172" cy="4525963"/>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685800"/>
            <a:ext cx="2667000" cy="4648200"/>
          </a:xfrm>
        </p:spPr>
        <p:txBody>
          <a:bodyPr>
            <a:normAutofit/>
          </a:bodyPr>
          <a:lstStyle/>
          <a:p>
            <a:r>
              <a:rPr lang="en-US" dirty="0" smtClean="0">
                <a:solidFill>
                  <a:srgbClr val="FFFF00"/>
                </a:solidFill>
              </a:rPr>
              <a:t>Any Problems Just Treating?</a:t>
            </a:r>
            <a:endParaRPr lang="en-US" dirty="0">
              <a:solidFill>
                <a:srgbClr val="FFFF00"/>
              </a:solidFill>
            </a:endParaRPr>
          </a:p>
        </p:txBody>
      </p:sp>
      <p:sp>
        <p:nvSpPr>
          <p:cNvPr id="3" name="Subtitle 2"/>
          <p:cNvSpPr>
            <a:spLocks noGrp="1"/>
          </p:cNvSpPr>
          <p:nvPr>
            <p:ph type="subTitle" idx="1"/>
          </p:nvPr>
        </p:nvSpPr>
        <p:spPr>
          <a:xfrm flipV="1">
            <a:off x="1371600" y="5638800"/>
            <a:ext cx="6400800" cy="228600"/>
          </a:xfrm>
        </p:spPr>
        <p:txBody>
          <a:bodyPr>
            <a:normAutofit fontScale="32500" lnSpcReduction="20000"/>
          </a:bodyPr>
          <a:lstStyle/>
          <a:p>
            <a:endParaRPr lang="en-US" dirty="0"/>
          </a:p>
        </p:txBody>
      </p:sp>
      <p:pic>
        <p:nvPicPr>
          <p:cNvPr id="5" name="Picture 4" descr="pills190-articleInline.jpg"/>
          <p:cNvPicPr>
            <a:picLocks noChangeAspect="1"/>
          </p:cNvPicPr>
          <p:nvPr/>
        </p:nvPicPr>
        <p:blipFill>
          <a:blip r:embed="rId2"/>
          <a:stretch>
            <a:fillRect/>
          </a:stretch>
        </p:blipFill>
        <p:spPr>
          <a:xfrm>
            <a:off x="4419600" y="1143000"/>
            <a:ext cx="3352800" cy="47244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Antibiotics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Adverse Drug Reactions</a:t>
            </a:r>
          </a:p>
          <a:p>
            <a:endParaRPr lang="en-US" dirty="0" smtClean="0"/>
          </a:p>
          <a:p>
            <a:pPr>
              <a:buNone/>
            </a:pPr>
            <a:r>
              <a:rPr lang="en-US" dirty="0" smtClean="0"/>
              <a:t>                                                       		  MDRO </a:t>
            </a:r>
          </a:p>
          <a:p>
            <a:pPr>
              <a:buNone/>
            </a:pPr>
            <a:r>
              <a:rPr lang="en-US" dirty="0" smtClean="0"/>
              <a:t>														</a:t>
            </a:r>
          </a:p>
          <a:p>
            <a:pPr>
              <a:buNone/>
            </a:pPr>
            <a:endParaRPr lang="en-US" dirty="0" smtClean="0"/>
          </a:p>
          <a:p>
            <a:pPr>
              <a:buNone/>
            </a:pPr>
            <a:r>
              <a:rPr lang="en-US" dirty="0" smtClean="0"/>
              <a:t>												    </a:t>
            </a:r>
            <a:r>
              <a:rPr lang="en-US" i="1" dirty="0" smtClean="0"/>
              <a:t>C </a:t>
            </a:r>
            <a:r>
              <a:rPr lang="en-US" i="1" dirty="0" err="1" smtClean="0"/>
              <a:t>Difficile</a:t>
            </a:r>
            <a:r>
              <a:rPr lang="en-US" i="1" dirty="0" smtClean="0"/>
              <a:t> </a:t>
            </a:r>
            <a:r>
              <a:rPr lang="en-US" dirty="0" smtClean="0"/>
              <a:t>Infection</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endParaRPr lang="en-US" dirty="0"/>
          </a:p>
        </p:txBody>
      </p:sp>
      <p:pic>
        <p:nvPicPr>
          <p:cNvPr id="1027" name="Picture 3" descr="C:\Users\kandel\Desktop\imgres.jpg"/>
          <p:cNvPicPr>
            <a:picLocks noChangeAspect="1" noChangeArrowheads="1"/>
          </p:cNvPicPr>
          <p:nvPr/>
        </p:nvPicPr>
        <p:blipFill>
          <a:blip r:embed="rId2"/>
          <a:srcRect/>
          <a:stretch>
            <a:fillRect/>
          </a:stretch>
        </p:blipFill>
        <p:spPr bwMode="auto">
          <a:xfrm>
            <a:off x="184150" y="1489075"/>
            <a:ext cx="1866900" cy="1400175"/>
          </a:xfrm>
          <a:prstGeom prst="rect">
            <a:avLst/>
          </a:prstGeom>
          <a:noFill/>
        </p:spPr>
      </p:pic>
      <p:pic>
        <p:nvPicPr>
          <p:cNvPr id="6" name="Picture 5" descr="images-24.jpeg"/>
          <p:cNvPicPr>
            <a:picLocks noChangeAspect="1"/>
          </p:cNvPicPr>
          <p:nvPr/>
        </p:nvPicPr>
        <p:blipFill>
          <a:blip r:embed="rId3"/>
          <a:stretch>
            <a:fillRect/>
          </a:stretch>
        </p:blipFill>
        <p:spPr>
          <a:xfrm>
            <a:off x="5486400" y="4191000"/>
            <a:ext cx="2984500" cy="2286000"/>
          </a:xfrm>
          <a:prstGeom prst="rect">
            <a:avLst/>
          </a:prstGeom>
        </p:spPr>
      </p:pic>
      <p:pic>
        <p:nvPicPr>
          <p:cNvPr id="7" name="Picture 6" descr="image.jpeg"/>
          <p:cNvPicPr>
            <a:picLocks noChangeAspect="1"/>
          </p:cNvPicPr>
          <p:nvPr/>
        </p:nvPicPr>
        <p:blipFill>
          <a:blip r:embed="rId4"/>
          <a:stretch>
            <a:fillRect/>
          </a:stretch>
        </p:blipFill>
        <p:spPr>
          <a:xfrm>
            <a:off x="2438400" y="2743200"/>
            <a:ext cx="2286000" cy="18288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9 at 11.41.27 PM.png"/>
          <p:cNvPicPr>
            <a:picLocks noGrp="1" noChangeAspect="1"/>
          </p:cNvPicPr>
          <p:nvPr>
            <p:ph idx="1"/>
          </p:nvPr>
        </p:nvPicPr>
        <p:blipFill>
          <a:blip r:embed="rId2"/>
          <a:stretch>
            <a:fillRect/>
          </a:stretch>
        </p:blipFill>
        <p:spPr>
          <a:xfrm>
            <a:off x="1143000" y="685800"/>
            <a:ext cx="7010399" cy="5440363"/>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Clostridium </a:t>
            </a:r>
            <a:r>
              <a:rPr lang="en-US" i="1" dirty="0" err="1" smtClean="0"/>
              <a:t>Difficile</a:t>
            </a:r>
            <a:r>
              <a:rPr lang="en-US" i="1" dirty="0" smtClean="0"/>
              <a:t> </a:t>
            </a:r>
            <a:r>
              <a:rPr lang="en-US" dirty="0" smtClean="0"/>
              <a:t>Infection </a:t>
            </a:r>
            <a:endParaRPr lang="en-US" dirty="0"/>
          </a:p>
        </p:txBody>
      </p:sp>
      <p:pic>
        <p:nvPicPr>
          <p:cNvPr id="6" name="Content Placeholder 5" descr="B2200722-Clostridium_difficile_bacteria-SPL.jpg"/>
          <p:cNvPicPr>
            <a:picLocks noGrp="1" noChangeAspect="1"/>
          </p:cNvPicPr>
          <p:nvPr>
            <p:ph idx="1"/>
          </p:nvPr>
        </p:nvPicPr>
        <p:blipFill>
          <a:blip r:embed="rId2"/>
          <a:stretch>
            <a:fillRect/>
          </a:stretch>
        </p:blipFill>
        <p:spPr>
          <a:xfrm>
            <a:off x="2743200" y="2286000"/>
            <a:ext cx="3505200" cy="3276600"/>
          </a:xfrm>
        </p:spPr>
      </p:pic>
    </p:spTree>
    <p:extLst>
      <p:ext uri="{BB962C8B-B14F-4D97-AF65-F5344CB8AC3E}">
        <p14:creationId xmlns:p14="http://schemas.microsoft.com/office/powerpoint/2010/main" val="16147623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9 at 11.48.59 PM.png"/>
          <p:cNvPicPr>
            <a:picLocks noGrp="1" noChangeAspect="1"/>
          </p:cNvPicPr>
          <p:nvPr>
            <p:ph idx="1"/>
          </p:nvPr>
        </p:nvPicPr>
        <p:blipFill>
          <a:blip r:embed="rId2"/>
          <a:stretch>
            <a:fillRect/>
          </a:stretch>
        </p:blipFill>
        <p:spPr>
          <a:xfrm>
            <a:off x="838200" y="533400"/>
            <a:ext cx="7543800" cy="6034684"/>
          </a:xfrm>
        </p:spPr>
      </p:pic>
    </p:spTree>
    <p:extLst>
      <p:ext uri="{BB962C8B-B14F-4D97-AF65-F5344CB8AC3E}">
        <p14:creationId xmlns:p14="http://schemas.microsoft.com/office/powerpoint/2010/main" val="4214274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tabLst>
                <a:tab pos="1433513" algn="l"/>
              </a:tabLst>
            </a:pPr>
            <a:r>
              <a:rPr lang="en-US" sz="2400" b="1" dirty="0" smtClean="0">
                <a:solidFill>
                  <a:schemeClr val="tx1"/>
                </a:solidFill>
              </a:rPr>
              <a:t>Background: Epidemiology</a:t>
            </a:r>
            <a:br>
              <a:rPr lang="en-US" sz="2400" b="1" dirty="0" smtClean="0">
                <a:solidFill>
                  <a:schemeClr val="tx1"/>
                </a:solidFill>
              </a:rPr>
            </a:br>
            <a:r>
              <a:rPr lang="en-US" sz="3200" b="1" dirty="0" smtClean="0">
                <a:solidFill>
                  <a:schemeClr val="tx1"/>
                </a:solidFill>
              </a:rPr>
              <a:t>Risk Factors</a:t>
            </a:r>
          </a:p>
        </p:txBody>
      </p:sp>
      <p:sp>
        <p:nvSpPr>
          <p:cNvPr id="10243" name="Rectangle 3"/>
          <p:cNvSpPr>
            <a:spLocks noGrp="1" noChangeArrowheads="1"/>
          </p:cNvSpPr>
          <p:nvPr>
            <p:ph type="body" idx="1"/>
          </p:nvPr>
        </p:nvSpPr>
        <p:spPr>
          <a:xfrm>
            <a:off x="609600" y="1600200"/>
            <a:ext cx="8229600" cy="4525963"/>
          </a:xfrm>
        </p:spPr>
        <p:txBody>
          <a:bodyPr>
            <a:normAutofit lnSpcReduction="10000"/>
          </a:bodyPr>
          <a:lstStyle/>
          <a:p>
            <a:r>
              <a:rPr lang="en-US" dirty="0" smtClean="0"/>
              <a:t>Antimicrobial exposure</a:t>
            </a:r>
          </a:p>
          <a:p>
            <a:r>
              <a:rPr lang="en-US" dirty="0" smtClean="0"/>
              <a:t>Acquisition of </a:t>
            </a:r>
            <a:r>
              <a:rPr lang="en-US" i="1" dirty="0" smtClean="0"/>
              <a:t>C. </a:t>
            </a:r>
            <a:r>
              <a:rPr lang="en-US" i="1" dirty="0" err="1" smtClean="0"/>
              <a:t>difficile</a:t>
            </a:r>
            <a:r>
              <a:rPr lang="en-US" dirty="0" smtClean="0"/>
              <a:t> </a:t>
            </a:r>
          </a:p>
          <a:p>
            <a:r>
              <a:rPr lang="en-US" dirty="0" smtClean="0"/>
              <a:t>Advanced age</a:t>
            </a:r>
          </a:p>
          <a:p>
            <a:r>
              <a:rPr lang="en-US" dirty="0" smtClean="0"/>
              <a:t>Underlying illness</a:t>
            </a:r>
          </a:p>
          <a:p>
            <a:r>
              <a:rPr lang="en-US" dirty="0" err="1" smtClean="0"/>
              <a:t>Immunosuppression</a:t>
            </a:r>
            <a:endParaRPr lang="en-US" dirty="0" smtClean="0"/>
          </a:p>
          <a:p>
            <a:r>
              <a:rPr lang="en-US" dirty="0" smtClean="0"/>
              <a:t>Tube feeds</a:t>
            </a:r>
          </a:p>
          <a:p>
            <a:r>
              <a:rPr lang="en-US" dirty="0" smtClean="0"/>
              <a:t>Gastric acid suppression </a:t>
            </a:r>
            <a:r>
              <a:rPr lang="en-US" sz="1700" i="1" dirty="0" smtClean="0"/>
              <a:t>FDA Drug Safety Communication: Clostridium </a:t>
            </a:r>
            <a:r>
              <a:rPr lang="en-US" sz="1700" i="1" dirty="0" err="1" smtClean="0"/>
              <a:t>difficile</a:t>
            </a:r>
            <a:r>
              <a:rPr lang="en-US" sz="1700" i="1" dirty="0" smtClean="0"/>
              <a:t> infection can be associated with stomach acid drugs known as proton pump inhibitors (PPIs) February 2012</a:t>
            </a:r>
          </a:p>
          <a:p>
            <a:endParaRPr lang="en-US" i="1" dirty="0" smtClean="0"/>
          </a:p>
        </p:txBody>
      </p:sp>
      <p:sp>
        <p:nvSpPr>
          <p:cNvPr id="76804" name="Oval 4"/>
          <p:cNvSpPr>
            <a:spLocks noChangeArrowheads="1"/>
          </p:cNvSpPr>
          <p:nvPr/>
        </p:nvSpPr>
        <p:spPr bwMode="auto">
          <a:xfrm>
            <a:off x="457200" y="1447800"/>
            <a:ext cx="5410200" cy="1524000"/>
          </a:xfrm>
          <a:prstGeom prst="ellipse">
            <a:avLst/>
          </a:prstGeom>
          <a:noFill/>
          <a:ln w="9525" algn="ctr">
            <a:solidFill>
              <a:schemeClr val="tx1"/>
            </a:solidFill>
            <a:round/>
            <a:headEnd/>
            <a:tailEnd/>
          </a:ln>
        </p:spPr>
        <p:txBody>
          <a:bodyPr wrap="none" anchor="ctr"/>
          <a:lstStyle/>
          <a:p>
            <a:endParaRPr lang="en-US">
              <a:solidFill>
                <a:schemeClr val="tx1"/>
              </a:solidFill>
            </a:endParaRPr>
          </a:p>
        </p:txBody>
      </p:sp>
      <p:sp>
        <p:nvSpPr>
          <p:cNvPr id="76805" name="Text Box 5"/>
          <p:cNvSpPr txBox="1">
            <a:spLocks noChangeArrowheads="1"/>
          </p:cNvSpPr>
          <p:nvPr/>
        </p:nvSpPr>
        <p:spPr bwMode="auto">
          <a:xfrm>
            <a:off x="5948363" y="1828800"/>
            <a:ext cx="3195637" cy="822325"/>
          </a:xfrm>
          <a:prstGeom prst="rect">
            <a:avLst/>
          </a:prstGeom>
          <a:noFill/>
          <a:ln w="9525" algn="ctr">
            <a:noFill/>
            <a:miter lim="800000"/>
            <a:headEnd/>
            <a:tailEnd/>
          </a:ln>
        </p:spPr>
        <p:txBody>
          <a:bodyPr wrap="none">
            <a:spAutoFit/>
          </a:bodyPr>
          <a:lstStyle/>
          <a:p>
            <a:pPr algn="l" eaLnBrk="0" hangingPunct="0">
              <a:spcBef>
                <a:spcPct val="0"/>
              </a:spcBef>
            </a:pPr>
            <a:r>
              <a:rPr lang="en-US" sz="2400" b="1">
                <a:solidFill>
                  <a:schemeClr val="tx1"/>
                </a:solidFill>
              </a:rPr>
              <a:t>Main modifiable risk </a:t>
            </a:r>
          </a:p>
          <a:p>
            <a:pPr algn="l" eaLnBrk="0" hangingPunct="0">
              <a:spcBef>
                <a:spcPct val="0"/>
              </a:spcBef>
            </a:pPr>
            <a:r>
              <a:rPr lang="en-US" sz="2400" b="1">
                <a:solidFill>
                  <a:schemeClr val="tx1"/>
                </a:solidFill>
              </a:rPr>
              <a:t>factors</a:t>
            </a:r>
          </a:p>
        </p:txBody>
      </p:sp>
    </p:spTree>
    <p:extLst>
      <p:ext uri="{BB962C8B-B14F-4D97-AF65-F5344CB8AC3E}">
        <p14:creationId xmlns:p14="http://schemas.microsoft.com/office/powerpoint/2010/main" val="12177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fade">
                                      <p:cBhvr>
                                        <p:cTn id="7" dur="500"/>
                                        <p:tgtEl>
                                          <p:spTgt spid="7680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805"/>
                                        </p:tgtEl>
                                        <p:attrNameLst>
                                          <p:attrName>style.visibility</p:attrName>
                                        </p:attrNameLst>
                                      </p:cBhvr>
                                      <p:to>
                                        <p:strVal val="visible"/>
                                      </p:to>
                                    </p:set>
                                    <p:animEffect transition="in" filter="fade">
                                      <p:cBhvr>
                                        <p:cTn id="10" dur="500"/>
                                        <p:tgtEl>
                                          <p:spTgt spid="76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4" grpId="0" animBg="1"/>
      <p:bldP spid="7680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Mother-in-Law</a:t>
            </a:r>
            <a:endParaRPr lang="en-US" dirty="0"/>
          </a:p>
        </p:txBody>
      </p:sp>
      <p:sp>
        <p:nvSpPr>
          <p:cNvPr id="3" name="Content Placeholder 2"/>
          <p:cNvSpPr>
            <a:spLocks noGrp="1"/>
          </p:cNvSpPr>
          <p:nvPr>
            <p:ph idx="1"/>
          </p:nvPr>
        </p:nvSpPr>
        <p:spPr/>
        <p:txBody>
          <a:bodyPr/>
          <a:lstStyle/>
          <a:p>
            <a:r>
              <a:rPr lang="en-US" dirty="0" smtClean="0"/>
              <a:t>Admitted to rehab facility s/p surgery </a:t>
            </a:r>
          </a:p>
          <a:p>
            <a:r>
              <a:rPr lang="en-US" dirty="0" smtClean="0"/>
              <a:t>Foley placed for unclear reasons</a:t>
            </a:r>
          </a:p>
          <a:p>
            <a:r>
              <a:rPr lang="en-US" dirty="0" smtClean="0"/>
              <a:t>Foley removed after multiple requests but UA and C&amp;S sent for unclear reasons</a:t>
            </a:r>
          </a:p>
          <a:p>
            <a:r>
              <a:rPr lang="en-US" dirty="0" smtClean="0"/>
              <a:t>Antibiotics initiated for positive urine culture</a:t>
            </a:r>
          </a:p>
          <a:p>
            <a:r>
              <a:rPr lang="en-US" dirty="0" smtClean="0"/>
              <a:t>Antibiotics stopped after multiple requests</a:t>
            </a:r>
          </a:p>
          <a:p>
            <a:r>
              <a:rPr lang="en-US" i="1" dirty="0" smtClean="0"/>
              <a:t>C </a:t>
            </a:r>
            <a:r>
              <a:rPr lang="en-US" i="1" dirty="0" err="1" smtClean="0"/>
              <a:t>difficile</a:t>
            </a:r>
            <a:r>
              <a:rPr lang="en-US" i="1" dirty="0" smtClean="0"/>
              <a:t> </a:t>
            </a:r>
            <a:r>
              <a:rPr lang="en-US" dirty="0" smtClean="0"/>
              <a:t>infection soon followed</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solidFill>
                  <a:srgbClr val="FFFF00"/>
                </a:solidFill>
              </a:rPr>
              <a:t>When to Treat</a:t>
            </a:r>
            <a:br>
              <a:rPr lang="en-US" dirty="0" smtClean="0">
                <a:solidFill>
                  <a:srgbClr val="FFFF00"/>
                </a:solidFill>
              </a:rPr>
            </a:br>
            <a:r>
              <a:rPr lang="en-US" dirty="0" smtClean="0">
                <a:solidFill>
                  <a:srgbClr val="FFFF00"/>
                </a:solidFill>
              </a:rPr>
              <a:t>Urinary Tract Infections </a:t>
            </a:r>
            <a:br>
              <a:rPr lang="en-US" dirty="0" smtClean="0">
                <a:solidFill>
                  <a:srgbClr val="FFFF00"/>
                </a:solidFill>
              </a:rPr>
            </a:br>
            <a:r>
              <a:rPr lang="en-US" dirty="0" smtClean="0">
                <a:solidFill>
                  <a:srgbClr val="FFFF00"/>
                </a:solidFill>
              </a:rPr>
              <a:t>Long Term Care</a:t>
            </a:r>
            <a:endParaRPr lang="en-US" dirty="0">
              <a:solidFill>
                <a:srgbClr val="FFFF00"/>
              </a:solidFill>
            </a:endParaRPr>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a:t>
            </a:r>
            <a:endParaRPr lang="en-US" dirty="0"/>
          </a:p>
        </p:txBody>
      </p:sp>
      <p:sp>
        <p:nvSpPr>
          <p:cNvPr id="3" name="Content Placeholder 2"/>
          <p:cNvSpPr>
            <a:spLocks noGrp="1"/>
          </p:cNvSpPr>
          <p:nvPr>
            <p:ph idx="1"/>
          </p:nvPr>
        </p:nvSpPr>
        <p:spPr/>
        <p:txBody>
          <a:bodyPr>
            <a:normAutofit/>
          </a:bodyPr>
          <a:lstStyle/>
          <a:p>
            <a:r>
              <a:rPr lang="en-US" dirty="0" err="1" smtClean="0"/>
              <a:t>Comorbid</a:t>
            </a:r>
            <a:r>
              <a:rPr lang="en-US" dirty="0" smtClean="0"/>
              <a:t> illnesses may result in symptoms similar to </a:t>
            </a:r>
            <a:r>
              <a:rPr lang="en-US" dirty="0" err="1" smtClean="0"/>
              <a:t>UTIs</a:t>
            </a:r>
            <a:r>
              <a:rPr lang="en-US" dirty="0" smtClean="0"/>
              <a:t>.</a:t>
            </a:r>
          </a:p>
          <a:p>
            <a:r>
              <a:rPr lang="en-US" dirty="0" smtClean="0"/>
              <a:t>Cognitive impairment may make reporting of symptoms difficult.</a:t>
            </a:r>
          </a:p>
          <a:p>
            <a:r>
              <a:rPr lang="en-US" dirty="0" smtClean="0"/>
              <a:t>Older individuals can have atypical presentations for infections. </a:t>
            </a:r>
          </a:p>
          <a:p>
            <a:r>
              <a:rPr lang="en-US" dirty="0" smtClean="0"/>
              <a:t>There is a lack of evidenced based guidelines for symptomatic </a:t>
            </a:r>
            <a:r>
              <a:rPr lang="en-US" dirty="0" err="1" smtClean="0"/>
              <a:t>UTIs</a:t>
            </a:r>
            <a:r>
              <a:rPr lang="en-US" dirty="0" smtClean="0"/>
              <a:t>.  </a:t>
            </a:r>
          </a:p>
          <a:p>
            <a:endParaRPr 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Criteria for Surveillance, Diagnosis and Treatment </a:t>
            </a:r>
            <a:endParaRPr lang="en-US" dirty="0"/>
          </a:p>
        </p:txBody>
      </p:sp>
      <p:sp>
        <p:nvSpPr>
          <p:cNvPr id="3" name="Content Placeholder 2"/>
          <p:cNvSpPr>
            <a:spLocks noGrp="1"/>
          </p:cNvSpPr>
          <p:nvPr>
            <p:ph idx="1"/>
          </p:nvPr>
        </p:nvSpPr>
        <p:spPr>
          <a:xfrm>
            <a:off x="457200" y="1828800"/>
            <a:ext cx="8229600" cy="4297363"/>
          </a:xfrm>
        </p:spPr>
        <p:txBody>
          <a:bodyPr/>
          <a:lstStyle/>
          <a:p>
            <a:r>
              <a:rPr lang="en-US" dirty="0" smtClean="0"/>
              <a:t>Based on consensus group recommendations</a:t>
            </a:r>
          </a:p>
          <a:p>
            <a:endParaRPr lang="en-US" dirty="0" smtClean="0"/>
          </a:p>
          <a:p>
            <a:r>
              <a:rPr lang="en-US" dirty="0" smtClean="0"/>
              <a:t>Modified by </a:t>
            </a:r>
          </a:p>
          <a:p>
            <a:pPr lvl="1"/>
            <a:r>
              <a:rPr lang="en-US" dirty="0" smtClean="0"/>
              <a:t>Recent clinical practice guidelines</a:t>
            </a:r>
          </a:p>
          <a:p>
            <a:pPr lvl="1"/>
            <a:r>
              <a:rPr lang="en-US" dirty="0" smtClean="0"/>
              <a:t>Current research</a:t>
            </a:r>
          </a:p>
          <a:p>
            <a:pPr lvl="1"/>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Criteria for Surveillance, Diagnosis and Treatment </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pPr>
              <a:buNone/>
            </a:pPr>
            <a:r>
              <a:rPr lang="en-US" b="1" dirty="0" smtClean="0"/>
              <a:t>Consensus group recommendations</a:t>
            </a:r>
          </a:p>
          <a:p>
            <a:r>
              <a:rPr lang="en-US" dirty="0" err="1" smtClean="0"/>
              <a:t>McGeer</a:t>
            </a:r>
            <a:r>
              <a:rPr lang="en-US" dirty="0" smtClean="0"/>
              <a:t> criteria (recently revised) developed for surveillance and outcome assessments</a:t>
            </a:r>
            <a:endParaRPr lang="en-US" sz="1500" dirty="0" smtClean="0"/>
          </a:p>
          <a:p>
            <a:pPr lvl="1"/>
            <a:r>
              <a:rPr lang="en-US" dirty="0" smtClean="0"/>
              <a:t>Used by Centers for Medicare and Medicaid Services </a:t>
            </a:r>
          </a:p>
          <a:p>
            <a:pPr marL="342900" lvl="8" indent="-342900"/>
            <a:r>
              <a:rPr lang="en-US" sz="2800" dirty="0" smtClean="0"/>
              <a:t>Loeb criteria recommends minimal set of criteria necessary to initiate antibiotic therapy for UTI</a:t>
            </a:r>
            <a:endParaRPr lang="en-US" dirty="0" smtClean="0"/>
          </a:p>
          <a:p>
            <a:pPr lvl="1"/>
            <a:r>
              <a:rPr lang="en-US" dirty="0" smtClean="0"/>
              <a:t>Similar to IDSA Guidelines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44" dirty="0" smtClean="0"/>
              <a:t>Revised </a:t>
            </a:r>
            <a:r>
              <a:rPr lang="en-US" sz="4444" dirty="0" err="1" smtClean="0"/>
              <a:t>McGeer</a:t>
            </a:r>
            <a:r>
              <a:rPr lang="en-US" sz="4444" dirty="0" smtClean="0"/>
              <a:t/>
            </a:r>
            <a:br>
              <a:rPr lang="en-US" sz="4444" dirty="0" smtClean="0"/>
            </a:br>
            <a:r>
              <a:rPr lang="en-US" sz="4444" dirty="0" smtClean="0"/>
              <a:t>Resident Without Indwelling Catheter </a:t>
            </a:r>
            <a:r>
              <a:rPr lang="en-US" sz="3200" dirty="0" smtClean="0"/>
              <a:t/>
            </a:r>
            <a:br>
              <a:rPr lang="en-US" sz="3200" dirty="0" smtClean="0"/>
            </a:br>
            <a:endParaRPr lang="en-US" sz="3200" dirty="0"/>
          </a:p>
        </p:txBody>
      </p:sp>
      <p:graphicFrame>
        <p:nvGraphicFramePr>
          <p:cNvPr id="6" name="Content Placeholder 5"/>
          <p:cNvGraphicFramePr>
            <a:graphicFrameLocks noGrp="1"/>
          </p:cNvGraphicFramePr>
          <p:nvPr>
            <p:ph idx="1"/>
          </p:nvPr>
        </p:nvGraphicFramePr>
        <p:xfrm>
          <a:off x="457200" y="1600200"/>
          <a:ext cx="8229600" cy="4023360"/>
        </p:xfrm>
        <a:graphic>
          <a:graphicData uri="http://schemas.openxmlformats.org/drawingml/2006/table">
            <a:tbl>
              <a:tblPr firstRow="1" bandRow="1">
                <a:tableStyleId>{9DCAF9ED-07DC-4A11-8D7F-57B35C25682E}</a:tableStyleId>
              </a:tblPr>
              <a:tblGrid>
                <a:gridCol w="4114800"/>
                <a:gridCol w="4114800"/>
              </a:tblGrid>
              <a:tr h="370840">
                <a:tc>
                  <a:txBody>
                    <a:bodyPr/>
                    <a:lstStyle/>
                    <a:p>
                      <a:r>
                        <a:rPr lang="en-US" dirty="0" smtClean="0">
                          <a:solidFill>
                            <a:schemeClr val="tx2"/>
                          </a:solidFill>
                        </a:rPr>
                        <a:t>(A) Clinical (At least one of the following must be met)</a:t>
                      </a:r>
                      <a:endParaRPr lang="en-US" dirty="0">
                        <a:solidFill>
                          <a:schemeClr val="tx2"/>
                        </a:solidFill>
                      </a:endParaRPr>
                    </a:p>
                  </a:txBody>
                  <a:tcPr/>
                </a:tc>
                <a:tc>
                  <a:txBody>
                    <a:bodyPr/>
                    <a:lstStyle/>
                    <a:p>
                      <a:r>
                        <a:rPr lang="en-US" sz="1800" b="1" i="0" dirty="0" smtClean="0">
                          <a:solidFill>
                            <a:schemeClr val="tx2"/>
                          </a:solidFill>
                          <a:latin typeface="Calibri"/>
                        </a:rPr>
                        <a:t>(B) Lab (At least one of the following must be met) </a:t>
                      </a:r>
                      <a:endParaRPr lang="en-US" sz="1800" b="1" i="0" dirty="0">
                        <a:solidFill>
                          <a:schemeClr val="tx2"/>
                        </a:solidFill>
                        <a:latin typeface="Calibri"/>
                      </a:endParaRPr>
                    </a:p>
                  </a:txBody>
                  <a:tcPr/>
                </a:tc>
              </a:tr>
              <a:tr h="370840">
                <a:tc>
                  <a:txBody>
                    <a:bodyPr/>
                    <a:lstStyle/>
                    <a:p>
                      <a:pPr marL="342900" indent="-342900">
                        <a:buAutoNum type="arabicPeriod"/>
                      </a:pPr>
                      <a:r>
                        <a:rPr lang="en-US" sz="1200" dirty="0" smtClean="0">
                          <a:solidFill>
                            <a:schemeClr val="tx2"/>
                          </a:solidFill>
                          <a:latin typeface="Calibri"/>
                        </a:rPr>
                        <a:t>Either of the following:</a:t>
                      </a:r>
                      <a:endParaRPr lang="en-US" sz="1200" baseline="0" dirty="0" smtClean="0">
                        <a:solidFill>
                          <a:schemeClr val="tx2"/>
                        </a:solidFill>
                        <a:latin typeface="Calibri"/>
                      </a:endParaRPr>
                    </a:p>
                    <a:p>
                      <a:pPr marL="342900" indent="-342900">
                        <a:buNone/>
                      </a:pPr>
                      <a:r>
                        <a:rPr lang="en-US" sz="1200" dirty="0" smtClean="0">
                          <a:solidFill>
                            <a:schemeClr val="tx2"/>
                          </a:solidFill>
                          <a:latin typeface="Calibri"/>
                          <a:ea typeface="ＭＳ ゴシック"/>
                          <a:cs typeface="ＭＳ ゴシック"/>
                        </a:rPr>
                        <a:t>☐     Acute </a:t>
                      </a:r>
                      <a:r>
                        <a:rPr lang="en-US" sz="1200" dirty="0" err="1" smtClean="0">
                          <a:solidFill>
                            <a:schemeClr val="tx2"/>
                          </a:solidFill>
                          <a:latin typeface="Calibri"/>
                          <a:ea typeface="ＭＳ ゴシック"/>
                          <a:cs typeface="ＭＳ ゴシック"/>
                        </a:rPr>
                        <a:t>dysuria</a:t>
                      </a:r>
                      <a:r>
                        <a:rPr lang="en-US" sz="1200" dirty="0" smtClean="0">
                          <a:solidFill>
                            <a:schemeClr val="tx2"/>
                          </a:solidFill>
                          <a:latin typeface="Calibri"/>
                          <a:ea typeface="ＭＳ ゴシック"/>
                          <a:cs typeface="ＭＳ ゴシック"/>
                        </a:rPr>
                        <a:t> or</a:t>
                      </a:r>
                    </a:p>
                    <a:p>
                      <a:pPr marL="342900" indent="-342900">
                        <a:buNone/>
                      </a:pPr>
                      <a:r>
                        <a:rPr lang="en-US" sz="1200" dirty="0" smtClean="0">
                          <a:solidFill>
                            <a:schemeClr val="tx2"/>
                          </a:solidFill>
                          <a:latin typeface="Calibri"/>
                          <a:ea typeface="ＭＳ ゴシック"/>
                          <a:cs typeface="ＭＳ ゴシック"/>
                        </a:rPr>
                        <a:t>☐     Acute pain, swelling or tenderness of testes, </a:t>
                      </a:r>
                      <a:r>
                        <a:rPr lang="en-US" sz="1200" dirty="0" err="1" smtClean="0">
                          <a:solidFill>
                            <a:schemeClr val="tx2"/>
                          </a:solidFill>
                          <a:latin typeface="Calibri"/>
                          <a:ea typeface="ＭＳ ゴシック"/>
                          <a:cs typeface="ＭＳ ゴシック"/>
                        </a:rPr>
                        <a:t>epididymis</a:t>
                      </a:r>
                      <a:r>
                        <a:rPr lang="en-US" sz="1200" baseline="0" dirty="0" smtClean="0">
                          <a:solidFill>
                            <a:schemeClr val="tx2"/>
                          </a:solidFill>
                          <a:latin typeface="Calibri"/>
                          <a:ea typeface="ＭＳ ゴシック"/>
                          <a:cs typeface="ＭＳ ゴシック"/>
                        </a:rPr>
                        <a:t> or prostate </a:t>
                      </a:r>
                      <a:endParaRPr lang="en-US" sz="1200" dirty="0" smtClean="0">
                        <a:solidFill>
                          <a:schemeClr val="tx2"/>
                        </a:solidFill>
                        <a:latin typeface="Calibri"/>
                        <a:ea typeface="ＭＳ ゴシック"/>
                        <a:cs typeface="ＭＳ ゴシック"/>
                      </a:endParaRPr>
                    </a:p>
                    <a:p>
                      <a:pPr marL="342900" indent="-342900">
                        <a:buNone/>
                      </a:pPr>
                      <a:r>
                        <a:rPr lang="en-US" sz="1200" dirty="0" smtClean="0">
                          <a:solidFill>
                            <a:schemeClr val="tx2"/>
                          </a:solidFill>
                          <a:latin typeface="Calibri"/>
                          <a:ea typeface="ＭＳ ゴシック"/>
                          <a:cs typeface="ＭＳ ゴシック"/>
                        </a:rPr>
                        <a:t>  </a:t>
                      </a:r>
                      <a:r>
                        <a:rPr lang="en-US" sz="1200" baseline="0" dirty="0" smtClean="0">
                          <a:solidFill>
                            <a:schemeClr val="tx2"/>
                          </a:solidFill>
                          <a:latin typeface="Calibri"/>
                          <a:ea typeface="ＭＳ ゴシック"/>
                          <a:cs typeface="ＭＳ ゴシック"/>
                        </a:rPr>
                        <a:t> </a:t>
                      </a:r>
                      <a:endParaRPr lang="en-US" sz="1200" dirty="0">
                        <a:solidFill>
                          <a:schemeClr val="tx2"/>
                        </a:solidFill>
                        <a:latin typeface="Calibri"/>
                      </a:endParaRPr>
                    </a:p>
                  </a:txBody>
                  <a:tcPr/>
                </a:tc>
                <a:tc>
                  <a:txBody>
                    <a:bodyPr/>
                    <a:lstStyle/>
                    <a:p>
                      <a:pPr lvl="0"/>
                      <a:r>
                        <a:rPr lang="en-US" sz="1200" b="0" i="0" kern="1200" cap="small" dirty="0" smtClean="0">
                          <a:solidFill>
                            <a:schemeClr val="tx2"/>
                          </a:solidFill>
                          <a:latin typeface="+mn-lt"/>
                          <a:ea typeface="+mn-ea"/>
                          <a:cs typeface="+mn-cs"/>
                        </a:rPr>
                        <a:t>1.  Voided specimen: Positive urine culture (</a:t>
                      </a:r>
                      <a:r>
                        <a:rPr lang="en-US" sz="1200" b="0" i="0" u="words" kern="1200" cap="small" dirty="0" smtClean="0">
                          <a:solidFill>
                            <a:schemeClr val="tx2"/>
                          </a:solidFill>
                          <a:latin typeface="+mn-lt"/>
                          <a:ea typeface="+mn-ea"/>
                          <a:cs typeface="+mn-cs"/>
                        </a:rPr>
                        <a:t>&gt;</a:t>
                      </a:r>
                      <a:r>
                        <a:rPr lang="en-US" sz="1200" b="0" i="0" kern="1200" cap="small" dirty="0" smtClean="0">
                          <a:solidFill>
                            <a:schemeClr val="tx2"/>
                          </a:solidFill>
                          <a:latin typeface="+mn-lt"/>
                          <a:ea typeface="+mn-ea"/>
                          <a:cs typeface="+mn-cs"/>
                        </a:rPr>
                        <a:t> 10</a:t>
                      </a:r>
                      <a:r>
                        <a:rPr lang="en-US" sz="1200" b="0" i="0" kern="1200" cap="small" baseline="30000" dirty="0" smtClean="0">
                          <a:solidFill>
                            <a:schemeClr val="tx2"/>
                          </a:solidFill>
                          <a:latin typeface="+mn-lt"/>
                          <a:ea typeface="+mn-ea"/>
                          <a:cs typeface="+mn-cs"/>
                        </a:rPr>
                        <a:t>5</a:t>
                      </a:r>
                      <a:r>
                        <a:rPr lang="en-US" sz="1200" b="0" i="0" kern="1200" cap="small" dirty="0" smtClean="0">
                          <a:solidFill>
                            <a:schemeClr val="tx2"/>
                          </a:solidFill>
                          <a:latin typeface="+mn-lt"/>
                          <a:ea typeface="+mn-ea"/>
                          <a:cs typeface="+mn-cs"/>
                        </a:rPr>
                        <a:t> </a:t>
                      </a:r>
                      <a:r>
                        <a:rPr lang="en-US" sz="1200" b="0" i="0" kern="1200" cap="small" dirty="0" err="1" smtClean="0">
                          <a:solidFill>
                            <a:schemeClr val="tx2"/>
                          </a:solidFill>
                          <a:latin typeface="+mn-lt"/>
                          <a:ea typeface="+mn-ea"/>
                          <a:cs typeface="+mn-cs"/>
                        </a:rPr>
                        <a:t>cfu/mL</a:t>
                      </a:r>
                      <a:r>
                        <a:rPr lang="en-US" sz="1200" b="0" i="0" kern="1200" cap="small" dirty="0" smtClean="0">
                          <a:solidFill>
                            <a:schemeClr val="tx2"/>
                          </a:solidFill>
                          <a:latin typeface="+mn-lt"/>
                          <a:ea typeface="+mn-ea"/>
                          <a:cs typeface="+mn-cs"/>
                        </a:rPr>
                        <a:t>) no more than 2 organisms</a:t>
                      </a:r>
                      <a:endParaRPr lang="en-US" sz="1200" b="0" i="0" kern="1200" dirty="0" smtClean="0">
                        <a:solidFill>
                          <a:schemeClr val="tx2"/>
                        </a:solidFill>
                        <a:latin typeface="+mn-lt"/>
                        <a:ea typeface="+mn-ea"/>
                        <a:cs typeface="+mn-cs"/>
                      </a:endParaRPr>
                    </a:p>
                    <a:p>
                      <a:r>
                        <a:rPr lang="en-US" sz="1200" b="0" i="0" kern="1200" cap="small" dirty="0" smtClean="0">
                          <a:solidFill>
                            <a:schemeClr val="tx2"/>
                          </a:solidFill>
                          <a:latin typeface="+mn-lt"/>
                          <a:ea typeface="+mn-ea"/>
                          <a:cs typeface="+mn-cs"/>
                        </a:rPr>
                        <a:t> </a:t>
                      </a:r>
                      <a:endParaRPr lang="en-US" sz="1200" b="0" i="0" kern="1200" dirty="0" smtClean="0">
                        <a:solidFill>
                          <a:schemeClr val="tx2"/>
                        </a:solidFill>
                        <a:latin typeface="+mn-lt"/>
                        <a:ea typeface="+mn-ea"/>
                        <a:cs typeface="+mn-cs"/>
                      </a:endParaRPr>
                    </a:p>
                    <a:p>
                      <a:pPr lvl="0"/>
                      <a:endParaRPr lang="en-US" sz="1200" b="0" i="0" kern="1200" dirty="0" smtClean="0">
                        <a:solidFill>
                          <a:schemeClr val="tx2"/>
                        </a:solidFill>
                        <a:latin typeface="+mn-lt"/>
                        <a:ea typeface="+mn-ea"/>
                        <a:cs typeface="+mn-cs"/>
                      </a:endParaRPr>
                    </a:p>
                    <a:p>
                      <a:endParaRPr lang="en-US" sz="1200" b="0" i="0" dirty="0">
                        <a:solidFill>
                          <a:schemeClr val="tx2"/>
                        </a:solidFill>
                        <a:latin typeface="Calibri"/>
                      </a:endParaRPr>
                    </a:p>
                  </a:txBody>
                  <a:tcPr/>
                </a:tc>
              </a:tr>
              <a:tr h="370840">
                <a:tc>
                  <a:txBody>
                    <a:bodyPr/>
                    <a:lstStyle/>
                    <a:p>
                      <a:pPr marL="228600" indent="-228600">
                        <a:buAutoNum type="arabicPeriod" startAt="2"/>
                      </a:pPr>
                      <a:r>
                        <a:rPr lang="en-US" sz="1200" dirty="0" smtClean="0">
                          <a:solidFill>
                            <a:schemeClr val="tx2"/>
                          </a:solidFill>
                          <a:latin typeface="Calibri"/>
                        </a:rPr>
                        <a:t>  If either FEVER or LEUKOCYTOSIS</a:t>
                      </a:r>
                      <a:r>
                        <a:rPr lang="en-US" sz="1200" baseline="0" dirty="0" smtClean="0">
                          <a:solidFill>
                            <a:schemeClr val="tx2"/>
                          </a:solidFill>
                          <a:latin typeface="Calibri"/>
                        </a:rPr>
                        <a:t> present need to include</a:t>
                      </a:r>
                      <a:r>
                        <a:rPr lang="en-US" sz="1200" dirty="0" smtClean="0">
                          <a:solidFill>
                            <a:schemeClr val="tx2"/>
                          </a:solidFill>
                          <a:latin typeface="Calibri"/>
                        </a:rPr>
                        <a:t> ONE</a:t>
                      </a:r>
                      <a:r>
                        <a:rPr lang="en-US" sz="1200" baseline="0" dirty="0" smtClean="0">
                          <a:solidFill>
                            <a:schemeClr val="tx2"/>
                          </a:solidFill>
                          <a:latin typeface="Calibri"/>
                        </a:rPr>
                        <a:t> or more o</a:t>
                      </a:r>
                      <a:r>
                        <a:rPr lang="en-US" sz="1200" dirty="0" smtClean="0">
                          <a:solidFill>
                            <a:schemeClr val="tx2"/>
                          </a:solidFill>
                          <a:latin typeface="Calibri"/>
                        </a:rPr>
                        <a:t>f the following:</a:t>
                      </a:r>
                    </a:p>
                    <a:p>
                      <a:pPr marL="228600" marR="0" indent="-22860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2"/>
                          </a:solidFill>
                          <a:latin typeface="+mn-lt"/>
                          <a:ea typeface="+mn-ea"/>
                          <a:cs typeface="+mn-cs"/>
                        </a:rPr>
                        <a:t>□</a:t>
                      </a:r>
                      <a:r>
                        <a:rPr lang="en-US" sz="1200" dirty="0" smtClean="0">
                          <a:solidFill>
                            <a:schemeClr val="tx2"/>
                          </a:solidFill>
                          <a:latin typeface="Calibri"/>
                          <a:ea typeface="ＭＳ ゴシック"/>
                          <a:cs typeface="ＭＳ ゴシック"/>
                        </a:rPr>
                        <a:t>     Acute </a:t>
                      </a:r>
                      <a:r>
                        <a:rPr lang="en-US" sz="1200" kern="1200" dirty="0" err="1" smtClean="0">
                          <a:solidFill>
                            <a:schemeClr val="tx2"/>
                          </a:solidFill>
                          <a:latin typeface="Calibri"/>
                          <a:ea typeface="+mn-ea"/>
                          <a:cs typeface="+mn-cs"/>
                        </a:rPr>
                        <a:t>costovertebral</a:t>
                      </a:r>
                      <a:r>
                        <a:rPr lang="en-US" sz="1200" kern="1200" dirty="0" smtClean="0">
                          <a:solidFill>
                            <a:schemeClr val="tx2"/>
                          </a:solidFill>
                          <a:latin typeface="Calibri"/>
                          <a:ea typeface="+mn-ea"/>
                          <a:cs typeface="+mn-cs"/>
                        </a:rPr>
                        <a:t> angle pain or tenderness</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err="1" smtClean="0">
                          <a:solidFill>
                            <a:schemeClr val="tx2"/>
                          </a:solidFill>
                          <a:latin typeface="Calibri"/>
                          <a:ea typeface="+mn-ea"/>
                          <a:cs typeface="+mn-cs"/>
                        </a:rPr>
                        <a:t>Suprapubic</a:t>
                      </a:r>
                      <a:r>
                        <a:rPr lang="en-US" sz="1200" kern="1200" dirty="0" smtClean="0">
                          <a:solidFill>
                            <a:schemeClr val="tx2"/>
                          </a:solidFill>
                          <a:latin typeface="Calibri"/>
                          <a:ea typeface="+mn-ea"/>
                          <a:cs typeface="+mn-cs"/>
                        </a:rPr>
                        <a:t> pain</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Gross </a:t>
                      </a:r>
                      <a:r>
                        <a:rPr lang="en-US" sz="1200" kern="1200" dirty="0" err="1" smtClean="0">
                          <a:solidFill>
                            <a:schemeClr val="tx2"/>
                          </a:solidFill>
                          <a:latin typeface="Calibri"/>
                          <a:ea typeface="+mn-ea"/>
                          <a:cs typeface="+mn-cs"/>
                        </a:rPr>
                        <a:t>hematuria</a:t>
                      </a:r>
                      <a:endParaRPr lang="en-US" sz="1200" kern="1200" dirty="0" smtClean="0">
                        <a:solidFill>
                          <a:schemeClr val="tx2"/>
                        </a:solidFill>
                        <a:latin typeface="Calibri"/>
                        <a:ea typeface="+mn-ea"/>
                        <a:cs typeface="+mn-cs"/>
                      </a:endParaRP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New or marked increase in incontinence</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New or marked increase in urgency </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New or marked increase frequency</a:t>
                      </a:r>
                    </a:p>
                    <a:p>
                      <a:pPr marL="228600" indent="-228600">
                        <a:buNone/>
                      </a:pPr>
                      <a:r>
                        <a:rPr lang="en-US" sz="1200" baseline="0" dirty="0" smtClean="0">
                          <a:solidFill>
                            <a:schemeClr val="tx2"/>
                          </a:solidFill>
                          <a:latin typeface="Calibri"/>
                          <a:ea typeface="ＭＳ ゴシック"/>
                          <a:cs typeface="ＭＳ ゴシック"/>
                        </a:rPr>
                        <a:t> </a:t>
                      </a:r>
                      <a:r>
                        <a:rPr lang="en-US" sz="1200" baseline="0" dirty="0" smtClean="0">
                          <a:solidFill>
                            <a:schemeClr val="tx2"/>
                          </a:solidFill>
                          <a:latin typeface="Calibri"/>
                        </a:rPr>
                        <a:t> </a:t>
                      </a:r>
                      <a:r>
                        <a:rPr lang="en-US" sz="1200" dirty="0" smtClean="0">
                          <a:solidFill>
                            <a:schemeClr val="tx2"/>
                          </a:solidFill>
                          <a:latin typeface="Calibri"/>
                        </a:rPr>
                        <a:t> </a:t>
                      </a:r>
                      <a:endParaRPr lang="en-US" sz="1200" dirty="0">
                        <a:solidFill>
                          <a:schemeClr val="tx2"/>
                        </a:solidFill>
                        <a:latin typeface="Calibri"/>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cap="small" dirty="0" smtClean="0">
                          <a:solidFill>
                            <a:schemeClr val="tx2"/>
                          </a:solidFill>
                          <a:latin typeface="+mn-lt"/>
                          <a:ea typeface="+mn-ea"/>
                          <a:cs typeface="+mn-cs"/>
                        </a:rPr>
                        <a:t>2.  Straight </a:t>
                      </a:r>
                      <a:r>
                        <a:rPr lang="en-US" sz="1200" b="0" i="0" kern="1200" cap="small" dirty="0" err="1" smtClean="0">
                          <a:solidFill>
                            <a:schemeClr val="tx2"/>
                          </a:solidFill>
                          <a:latin typeface="+mn-lt"/>
                          <a:ea typeface="+mn-ea"/>
                          <a:cs typeface="+mn-cs"/>
                        </a:rPr>
                        <a:t>cath</a:t>
                      </a:r>
                      <a:r>
                        <a:rPr lang="en-US" sz="1200" b="0" i="0" kern="1200" cap="small" dirty="0" smtClean="0">
                          <a:solidFill>
                            <a:schemeClr val="tx2"/>
                          </a:solidFill>
                          <a:latin typeface="+mn-lt"/>
                          <a:ea typeface="+mn-ea"/>
                          <a:cs typeface="+mn-cs"/>
                        </a:rPr>
                        <a:t> specimen: Positive urine culture (</a:t>
                      </a:r>
                      <a:r>
                        <a:rPr lang="en-US" sz="1200" b="0" i="0" u="words" kern="1200" cap="small" dirty="0" smtClean="0">
                          <a:solidFill>
                            <a:schemeClr val="tx2"/>
                          </a:solidFill>
                          <a:latin typeface="+mn-lt"/>
                          <a:ea typeface="+mn-ea"/>
                          <a:cs typeface="+mn-cs"/>
                        </a:rPr>
                        <a:t>&gt;</a:t>
                      </a:r>
                      <a:r>
                        <a:rPr lang="en-US" sz="1200" b="0" i="0" kern="1200" cap="small" dirty="0" smtClean="0">
                          <a:solidFill>
                            <a:schemeClr val="tx2"/>
                          </a:solidFill>
                          <a:latin typeface="+mn-lt"/>
                          <a:ea typeface="+mn-ea"/>
                          <a:cs typeface="+mn-cs"/>
                        </a:rPr>
                        <a:t> 10</a:t>
                      </a:r>
                      <a:r>
                        <a:rPr lang="en-US" sz="1200" b="0" i="0" kern="1200" cap="small" baseline="30000" dirty="0" smtClean="0">
                          <a:solidFill>
                            <a:schemeClr val="tx2"/>
                          </a:solidFill>
                          <a:latin typeface="+mn-lt"/>
                          <a:ea typeface="+mn-ea"/>
                          <a:cs typeface="+mn-cs"/>
                        </a:rPr>
                        <a:t>2</a:t>
                      </a:r>
                      <a:r>
                        <a:rPr lang="en-US" sz="1200" b="0" i="0" kern="1200" cap="small" dirty="0" smtClean="0">
                          <a:solidFill>
                            <a:schemeClr val="tx2"/>
                          </a:solidFill>
                          <a:latin typeface="+mn-lt"/>
                          <a:ea typeface="+mn-ea"/>
                          <a:cs typeface="+mn-cs"/>
                        </a:rPr>
                        <a:t> </a:t>
                      </a:r>
                      <a:r>
                        <a:rPr lang="en-US" sz="1200" b="0" i="0" kern="1200" cap="small" dirty="0" err="1" smtClean="0">
                          <a:solidFill>
                            <a:schemeClr val="tx2"/>
                          </a:solidFill>
                          <a:latin typeface="+mn-lt"/>
                          <a:ea typeface="+mn-ea"/>
                          <a:cs typeface="+mn-cs"/>
                        </a:rPr>
                        <a:t>cfu/mL</a:t>
                      </a:r>
                      <a:r>
                        <a:rPr lang="en-US" sz="1200" b="0" i="0" kern="1200" cap="small" dirty="0" smtClean="0">
                          <a:solidFill>
                            <a:schemeClr val="tx2"/>
                          </a:solidFill>
                          <a:latin typeface="+mn-lt"/>
                          <a:ea typeface="+mn-ea"/>
                          <a:cs typeface="+mn-cs"/>
                        </a:rPr>
                        <a:t>) any number of organisms</a:t>
                      </a:r>
                      <a:endParaRPr lang="en-US" sz="1200" b="0" i="0" kern="1200" dirty="0" smtClean="0">
                        <a:solidFill>
                          <a:schemeClr val="tx2"/>
                        </a:solidFill>
                        <a:latin typeface="+mn-lt"/>
                        <a:ea typeface="+mn-ea"/>
                        <a:cs typeface="+mn-cs"/>
                      </a:endParaRPr>
                    </a:p>
                    <a:p>
                      <a:endParaRPr lang="en-US" sz="1200" b="0" i="0" dirty="0">
                        <a:solidFill>
                          <a:schemeClr val="tx2"/>
                        </a:solidFill>
                        <a:latin typeface="Calibri"/>
                      </a:endParaRPr>
                    </a:p>
                  </a:txBody>
                  <a:tcPr/>
                </a:tc>
              </a:tr>
              <a:tr h="370840">
                <a:tc>
                  <a:txBody>
                    <a:bodyPr/>
                    <a:lstStyle/>
                    <a:p>
                      <a:r>
                        <a:rPr lang="en-US" sz="1200" b="0" i="0" kern="1200" cap="small" dirty="0" smtClean="0">
                          <a:solidFill>
                            <a:schemeClr val="tx2"/>
                          </a:solidFill>
                          <a:latin typeface="Calibri"/>
                          <a:ea typeface="+mn-ea"/>
                          <a:cs typeface="+mn-cs"/>
                        </a:rPr>
                        <a:t> 3.</a:t>
                      </a:r>
                      <a:r>
                        <a:rPr lang="en-US" sz="1200" b="0" i="0" kern="1200" cap="small" baseline="0" dirty="0" smtClean="0">
                          <a:solidFill>
                            <a:schemeClr val="tx2"/>
                          </a:solidFill>
                          <a:latin typeface="Calibri"/>
                          <a:ea typeface="+mn-ea"/>
                          <a:cs typeface="+mn-cs"/>
                        </a:rPr>
                        <a:t>   </a:t>
                      </a:r>
                      <a:r>
                        <a:rPr lang="en-US" sz="1200" baseline="0" dirty="0" smtClean="0">
                          <a:solidFill>
                            <a:schemeClr val="tx2"/>
                          </a:solidFill>
                          <a:latin typeface="+mn-lt"/>
                        </a:rPr>
                        <a:t> If neither FEVER or LEUKOCYTOSIS present INCLUDE TWO or more of the ABOVE.</a:t>
                      </a:r>
                      <a:endParaRPr lang="en-US" sz="1200" b="0" i="0" kern="1200" dirty="0" smtClean="0">
                        <a:solidFill>
                          <a:schemeClr val="tx2"/>
                        </a:solidFill>
                        <a:latin typeface="Calibri"/>
                        <a:ea typeface="+mn-ea"/>
                        <a:cs typeface="+mn-cs"/>
                      </a:endParaRPr>
                    </a:p>
                    <a:p>
                      <a:endParaRPr lang="en-US" sz="1200" b="0" i="0" dirty="0">
                        <a:solidFill>
                          <a:schemeClr val="tx2"/>
                        </a:solidFill>
                        <a:latin typeface="Calibri"/>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kern="1200" dirty="0" smtClean="0">
                          <a:solidFill>
                            <a:schemeClr val="tx2"/>
                          </a:solidFill>
                          <a:latin typeface="+mn-lt"/>
                          <a:ea typeface="+mn-ea"/>
                          <a:cs typeface="+mn-cs"/>
                        </a:rPr>
                        <a:t>                               Infect Control Hosp </a:t>
                      </a:r>
                      <a:r>
                        <a:rPr lang="en-US" sz="1000" kern="1200" dirty="0" err="1" smtClean="0">
                          <a:solidFill>
                            <a:schemeClr val="tx2"/>
                          </a:solidFill>
                          <a:latin typeface="+mn-lt"/>
                          <a:ea typeface="+mn-ea"/>
                          <a:cs typeface="+mn-cs"/>
                        </a:rPr>
                        <a:t>Epidemiol</a:t>
                      </a:r>
                      <a:r>
                        <a:rPr lang="en-US" sz="1000" kern="1200" dirty="0" smtClean="0">
                          <a:solidFill>
                            <a:schemeClr val="tx2"/>
                          </a:solidFill>
                          <a:latin typeface="+mn-lt"/>
                          <a:ea typeface="+mn-ea"/>
                          <a:cs typeface="+mn-cs"/>
                        </a:rPr>
                        <a:t> 2012;33:965-977</a:t>
                      </a:r>
                    </a:p>
                    <a:p>
                      <a:endParaRPr lang="en-US" sz="1200" b="0" i="0" dirty="0">
                        <a:solidFill>
                          <a:schemeClr val="tx2"/>
                        </a:solidFill>
                        <a:latin typeface="Calibri"/>
                      </a:endParaRPr>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Revised </a:t>
            </a:r>
            <a:r>
              <a:rPr lang="en-US" dirty="0" err="1" smtClean="0"/>
              <a:t>McGeer</a:t>
            </a:r>
            <a:r>
              <a:rPr lang="en-US" dirty="0" smtClean="0"/>
              <a:t/>
            </a:r>
            <a:br>
              <a:rPr lang="en-US" dirty="0" smtClean="0"/>
            </a:br>
            <a:r>
              <a:rPr lang="en-US" dirty="0" smtClean="0"/>
              <a:t>Resident With Indwelling Catheter </a:t>
            </a:r>
            <a:endParaRPr lang="en-US" dirty="0"/>
          </a:p>
        </p:txBody>
      </p:sp>
      <p:graphicFrame>
        <p:nvGraphicFramePr>
          <p:cNvPr id="4" name="Content Placeholder 3"/>
          <p:cNvGraphicFramePr>
            <a:graphicFrameLocks noGrp="1"/>
          </p:cNvGraphicFramePr>
          <p:nvPr>
            <p:ph idx="1"/>
          </p:nvPr>
        </p:nvGraphicFramePr>
        <p:xfrm>
          <a:off x="457200" y="1600200"/>
          <a:ext cx="8229600" cy="4140200"/>
        </p:xfrm>
        <a:graphic>
          <a:graphicData uri="http://schemas.openxmlformats.org/drawingml/2006/table">
            <a:tbl>
              <a:tblPr firstRow="1" bandRow="1">
                <a:tableStyleId>{9DCAF9ED-07DC-4A11-8D7F-57B35C25682E}</a:tableStyleId>
              </a:tblPr>
              <a:tblGrid>
                <a:gridCol w="4114800"/>
                <a:gridCol w="4114800"/>
              </a:tblGrid>
              <a:tr h="370840">
                <a:tc>
                  <a:txBody>
                    <a:bodyPr/>
                    <a:lstStyle/>
                    <a:p>
                      <a:r>
                        <a:rPr lang="en-US" dirty="0" smtClean="0">
                          <a:solidFill>
                            <a:schemeClr val="tx2"/>
                          </a:solidFill>
                        </a:rPr>
                        <a:t>(A)</a:t>
                      </a:r>
                      <a:r>
                        <a:rPr lang="en-US" baseline="0" dirty="0" smtClean="0">
                          <a:solidFill>
                            <a:schemeClr val="tx2"/>
                          </a:solidFill>
                        </a:rPr>
                        <a:t> CLINICAL (At least one of the following present with no alternate explanation) </a:t>
                      </a:r>
                      <a:endParaRPr lang="en-US" dirty="0">
                        <a:solidFill>
                          <a:schemeClr val="tx2"/>
                        </a:solidFill>
                      </a:endParaRPr>
                    </a:p>
                  </a:txBody>
                  <a:tcPr/>
                </a:tc>
                <a:tc>
                  <a:txBody>
                    <a:bodyPr/>
                    <a:lstStyle/>
                    <a:p>
                      <a:r>
                        <a:rPr lang="en-US" dirty="0" smtClean="0">
                          <a:solidFill>
                            <a:schemeClr val="tx2"/>
                          </a:solidFill>
                        </a:rPr>
                        <a:t>(B)LAB</a:t>
                      </a:r>
                      <a:r>
                        <a:rPr lang="en-US" baseline="0" dirty="0" smtClean="0">
                          <a:solidFill>
                            <a:schemeClr val="tx2"/>
                          </a:solidFill>
                        </a:rPr>
                        <a:t> (Must be met) </a:t>
                      </a:r>
                      <a:endParaRPr lang="en-US" dirty="0">
                        <a:solidFill>
                          <a:schemeClr val="tx2"/>
                        </a:solidFill>
                      </a:endParaRPr>
                    </a:p>
                  </a:txBody>
                  <a:tcPr/>
                </a:tc>
              </a:tr>
              <a:tr h="370840">
                <a:tc>
                  <a:txBody>
                    <a:bodyPr/>
                    <a:lstStyle/>
                    <a:p>
                      <a:r>
                        <a:rPr lang="en-US" sz="1200" dirty="0" smtClean="0">
                          <a:solidFill>
                            <a:schemeClr val="tx2"/>
                          </a:solidFill>
                          <a:latin typeface="+mn-lt"/>
                          <a:ea typeface="ＭＳ ゴシック"/>
                          <a:cs typeface="ＭＳ ゴシック"/>
                        </a:rPr>
                        <a:t>☐ Fever</a:t>
                      </a:r>
                      <a:endParaRPr lang="en-US" sz="12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chemeClr val="tx2"/>
                          </a:solidFill>
                          <a:latin typeface="+mn-lt"/>
                          <a:ea typeface="ＭＳ ゴシック"/>
                          <a:cs typeface="ＭＳ ゴシック"/>
                        </a:rPr>
                        <a:t>☐ Positive</a:t>
                      </a:r>
                      <a:r>
                        <a:rPr lang="en-US" sz="1200" baseline="0" dirty="0" smtClean="0">
                          <a:solidFill>
                            <a:schemeClr val="tx2"/>
                          </a:solidFill>
                          <a:latin typeface="+mn-lt"/>
                          <a:ea typeface="ＭＳ ゴシック"/>
                          <a:cs typeface="ＭＳ ゴシック"/>
                        </a:rPr>
                        <a:t> urine </a:t>
                      </a:r>
                      <a:r>
                        <a:rPr lang="en-US" sz="1200" b="0" i="0" baseline="0" dirty="0" smtClean="0">
                          <a:solidFill>
                            <a:schemeClr val="tx2"/>
                          </a:solidFill>
                          <a:latin typeface="+mn-lt"/>
                          <a:ea typeface="ＭＳ ゴシック"/>
                          <a:cs typeface="ＭＳ ゴシック"/>
                        </a:rPr>
                        <a:t>culture </a:t>
                      </a:r>
                      <a:r>
                        <a:rPr lang="en-US" sz="1200" b="0" i="0" kern="1200" cap="small" dirty="0" smtClean="0">
                          <a:solidFill>
                            <a:schemeClr val="tx2"/>
                          </a:solidFill>
                          <a:latin typeface="+mn-lt"/>
                          <a:ea typeface="+mn-ea"/>
                          <a:cs typeface="+mn-cs"/>
                        </a:rPr>
                        <a:t>(</a:t>
                      </a:r>
                      <a:r>
                        <a:rPr lang="en-US" sz="1200" b="0" i="0" u="words" kern="1200" cap="small" dirty="0" smtClean="0">
                          <a:solidFill>
                            <a:schemeClr val="tx2"/>
                          </a:solidFill>
                          <a:latin typeface="+mn-lt"/>
                          <a:ea typeface="+mn-ea"/>
                          <a:cs typeface="+mn-cs"/>
                        </a:rPr>
                        <a:t>&gt;</a:t>
                      </a:r>
                      <a:r>
                        <a:rPr lang="en-US" sz="1200" b="0" i="0" kern="1200" cap="small" dirty="0" smtClean="0">
                          <a:solidFill>
                            <a:schemeClr val="tx2"/>
                          </a:solidFill>
                          <a:latin typeface="+mn-lt"/>
                          <a:ea typeface="+mn-ea"/>
                          <a:cs typeface="+mn-cs"/>
                        </a:rPr>
                        <a:t> 10</a:t>
                      </a:r>
                      <a:r>
                        <a:rPr lang="en-US" sz="1200" b="0" i="0" kern="1200" cap="small" baseline="30000" dirty="0" smtClean="0">
                          <a:solidFill>
                            <a:schemeClr val="tx2"/>
                          </a:solidFill>
                          <a:latin typeface="+mn-lt"/>
                          <a:ea typeface="+mn-ea"/>
                          <a:cs typeface="+mn-cs"/>
                        </a:rPr>
                        <a:t>5</a:t>
                      </a:r>
                      <a:r>
                        <a:rPr lang="en-US" sz="1200" b="0" i="0" kern="1200" cap="small" dirty="0" smtClean="0">
                          <a:solidFill>
                            <a:schemeClr val="tx2"/>
                          </a:solidFill>
                          <a:latin typeface="+mn-lt"/>
                          <a:ea typeface="+mn-ea"/>
                          <a:cs typeface="+mn-cs"/>
                        </a:rPr>
                        <a:t> </a:t>
                      </a:r>
                      <a:r>
                        <a:rPr lang="en-US" sz="1200" b="0" i="0" kern="1200" cap="small" dirty="0" err="1" smtClean="0">
                          <a:solidFill>
                            <a:schemeClr val="tx2"/>
                          </a:solidFill>
                          <a:latin typeface="+mn-lt"/>
                          <a:ea typeface="+mn-ea"/>
                          <a:cs typeface="+mn-cs"/>
                        </a:rPr>
                        <a:t>cfu/mL</a:t>
                      </a:r>
                      <a:r>
                        <a:rPr lang="en-US" sz="1200" b="0" i="0" kern="1200" cap="small" dirty="0" smtClean="0">
                          <a:solidFill>
                            <a:schemeClr val="tx2"/>
                          </a:solidFill>
                          <a:latin typeface="+mn-lt"/>
                          <a:ea typeface="+mn-ea"/>
                          <a:cs typeface="+mn-cs"/>
                        </a:rPr>
                        <a:t>) of any </a:t>
                      </a:r>
                      <a:r>
                        <a:rPr lang="en-US" sz="1200" b="0" i="0" kern="1200" cap="small" dirty="0" err="1" smtClean="0">
                          <a:solidFill>
                            <a:schemeClr val="tx2"/>
                          </a:solidFill>
                          <a:latin typeface="+mn-lt"/>
                          <a:ea typeface="+mn-ea"/>
                          <a:cs typeface="+mn-cs"/>
                        </a:rPr>
                        <a:t>organism(s</a:t>
                      </a:r>
                      <a:r>
                        <a:rPr lang="en-US" sz="1200" b="0" i="0" kern="1200" cap="small" dirty="0" smtClean="0">
                          <a:solidFill>
                            <a:schemeClr val="tx2"/>
                          </a:solidFill>
                          <a:latin typeface="+mn-lt"/>
                          <a:ea typeface="+mn-ea"/>
                          <a:cs typeface="+mn-cs"/>
                        </a:rPr>
                        <a:t>)</a:t>
                      </a:r>
                      <a:endParaRPr lang="en-US" sz="1200" b="0" i="0" kern="1200" dirty="0" smtClean="0">
                        <a:solidFill>
                          <a:schemeClr val="tx2"/>
                        </a:solidFill>
                        <a:latin typeface="+mn-lt"/>
                        <a:ea typeface="+mn-ea"/>
                        <a:cs typeface="+mn-cs"/>
                      </a:endParaRPr>
                    </a:p>
                    <a:p>
                      <a:endParaRPr lang="en-US" sz="1200" dirty="0"/>
                    </a:p>
                  </a:txBody>
                  <a:tcPr/>
                </a:tc>
              </a:tr>
              <a:tr h="370840">
                <a:tc>
                  <a:txBody>
                    <a:bodyPr/>
                    <a:lstStyle/>
                    <a:p>
                      <a:r>
                        <a:rPr lang="en-US" sz="1200" dirty="0" smtClean="0">
                          <a:solidFill>
                            <a:schemeClr val="tx2"/>
                          </a:solidFill>
                          <a:latin typeface="+mn-lt"/>
                          <a:ea typeface="ＭＳ ゴシック"/>
                          <a:cs typeface="ＭＳ ゴシック"/>
                        </a:rPr>
                        <a:t>☐ Rigors</a:t>
                      </a:r>
                      <a:endParaRPr lang="en-US" sz="1200" dirty="0"/>
                    </a:p>
                  </a:txBody>
                  <a:tcPr/>
                </a:tc>
                <a:tc>
                  <a:txBody>
                    <a:bodyPr/>
                    <a:lstStyle/>
                    <a:p>
                      <a:endParaRPr lang="en-US" dirty="0"/>
                    </a:p>
                  </a:txBody>
                  <a:tcPr/>
                </a:tc>
              </a:tr>
              <a:tr h="370840">
                <a:tc>
                  <a:txBody>
                    <a:bodyPr/>
                    <a:lstStyle/>
                    <a:p>
                      <a:r>
                        <a:rPr lang="en-US" sz="1200" dirty="0" smtClean="0">
                          <a:solidFill>
                            <a:schemeClr val="tx2"/>
                          </a:solidFill>
                          <a:latin typeface="+mn-lt"/>
                          <a:ea typeface="ＭＳ ゴシック"/>
                          <a:cs typeface="ＭＳ ゴシック"/>
                        </a:rPr>
                        <a:t>☐ New onset hypotension </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Either acute change in mental status or acute functional decline,</a:t>
                      </a:r>
                      <a:r>
                        <a:rPr lang="en-US" sz="1200" baseline="0" dirty="0" smtClean="0">
                          <a:solidFill>
                            <a:schemeClr val="tx2"/>
                          </a:solidFill>
                          <a:latin typeface="+mn-lt"/>
                          <a:ea typeface="ＭＳ ゴシック"/>
                          <a:cs typeface="ＭＳ ゴシック"/>
                        </a:rPr>
                        <a:t> with no alternate diagnosis</a:t>
                      </a:r>
                      <a:r>
                        <a:rPr lang="en-US" sz="1200" dirty="0" smtClean="0">
                          <a:solidFill>
                            <a:schemeClr val="tx2"/>
                          </a:solidFill>
                          <a:latin typeface="+mn-lt"/>
                          <a:ea typeface="ＭＳ ゴシック"/>
                          <a:cs typeface="ＭＳ ゴシック"/>
                        </a:rPr>
                        <a:t> AND </a:t>
                      </a:r>
                      <a:r>
                        <a:rPr lang="en-US" sz="1200" dirty="0" err="1" smtClean="0">
                          <a:solidFill>
                            <a:schemeClr val="tx2"/>
                          </a:solidFill>
                          <a:latin typeface="+mn-lt"/>
                          <a:ea typeface="ＭＳ ゴシック"/>
                          <a:cs typeface="ＭＳ ゴシック"/>
                        </a:rPr>
                        <a:t>leukocytosis</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New onset </a:t>
                      </a:r>
                      <a:r>
                        <a:rPr lang="en-US" sz="1200" dirty="0" err="1" smtClean="0">
                          <a:solidFill>
                            <a:schemeClr val="tx2"/>
                          </a:solidFill>
                          <a:latin typeface="+mn-lt"/>
                          <a:ea typeface="ＭＳ ゴシック"/>
                          <a:cs typeface="ＭＳ ゴシック"/>
                        </a:rPr>
                        <a:t>costovertebral</a:t>
                      </a:r>
                      <a:r>
                        <a:rPr lang="en-US" sz="1200" dirty="0" smtClean="0">
                          <a:solidFill>
                            <a:schemeClr val="tx2"/>
                          </a:solidFill>
                          <a:latin typeface="+mn-lt"/>
                          <a:ea typeface="ＭＳ ゴシック"/>
                          <a:cs typeface="ＭＳ ゴシック"/>
                        </a:rPr>
                        <a:t> angle</a:t>
                      </a:r>
                      <a:r>
                        <a:rPr lang="en-US" sz="1200" baseline="0" dirty="0" smtClean="0">
                          <a:solidFill>
                            <a:schemeClr val="tx2"/>
                          </a:solidFill>
                          <a:latin typeface="+mn-lt"/>
                          <a:ea typeface="ＭＳ ゴシック"/>
                          <a:cs typeface="ＭＳ ゴシック"/>
                        </a:rPr>
                        <a:t> pain or tenderness</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New onset </a:t>
                      </a:r>
                      <a:r>
                        <a:rPr lang="en-US" sz="1200" dirty="0" err="1" smtClean="0">
                          <a:solidFill>
                            <a:schemeClr val="tx2"/>
                          </a:solidFill>
                          <a:latin typeface="+mn-lt"/>
                          <a:ea typeface="ＭＳ ゴシック"/>
                          <a:cs typeface="ＭＳ ゴシック"/>
                        </a:rPr>
                        <a:t>suprapubic</a:t>
                      </a:r>
                      <a:r>
                        <a:rPr lang="en-US" sz="1200" dirty="0" smtClean="0">
                          <a:solidFill>
                            <a:schemeClr val="tx2"/>
                          </a:solidFill>
                          <a:latin typeface="+mn-lt"/>
                          <a:ea typeface="ＭＳ ゴシック"/>
                          <a:cs typeface="ＭＳ ゴシック"/>
                        </a:rPr>
                        <a:t> pain</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Acute pain, swelling or tenderness of the testes, </a:t>
                      </a:r>
                      <a:r>
                        <a:rPr lang="en-US" sz="1200" dirty="0" err="1" smtClean="0">
                          <a:solidFill>
                            <a:schemeClr val="tx2"/>
                          </a:solidFill>
                          <a:latin typeface="+mn-lt"/>
                          <a:ea typeface="ＭＳ ゴシック"/>
                          <a:cs typeface="ＭＳ ゴシック"/>
                        </a:rPr>
                        <a:t>epididymis</a:t>
                      </a:r>
                      <a:r>
                        <a:rPr lang="en-US" sz="1200" dirty="0" smtClean="0">
                          <a:solidFill>
                            <a:schemeClr val="tx2"/>
                          </a:solidFill>
                          <a:latin typeface="+mn-lt"/>
                          <a:ea typeface="ＭＳ ゴシック"/>
                          <a:cs typeface="ＭＳ ゴシック"/>
                        </a:rPr>
                        <a:t> or prostate</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Purulent drainage from around the catheter</a:t>
                      </a:r>
                      <a:endParaRPr lang="en-US" sz="1200" dirty="0"/>
                    </a:p>
                  </a:txBody>
                  <a:tcPr/>
                </a:tc>
                <a:tc>
                  <a:txBody>
                    <a:bodyPr/>
                    <a:lstStyle/>
                    <a:p>
                      <a:r>
                        <a:rPr lang="en-US" sz="1000" dirty="0" smtClean="0"/>
                        <a:t>                                    </a:t>
                      </a:r>
                      <a:r>
                        <a:rPr lang="en-US" sz="1000" kern="1200" dirty="0" smtClean="0">
                          <a:solidFill>
                            <a:schemeClr val="tx2"/>
                          </a:solidFill>
                          <a:latin typeface="+mn-lt"/>
                          <a:ea typeface="+mn-ea"/>
                          <a:cs typeface="+mn-cs"/>
                        </a:rPr>
                        <a:t> Infect Control Hosp </a:t>
                      </a:r>
                      <a:r>
                        <a:rPr lang="en-US" sz="1000" kern="1200" dirty="0" err="1" smtClean="0">
                          <a:solidFill>
                            <a:schemeClr val="tx2"/>
                          </a:solidFill>
                          <a:latin typeface="+mn-lt"/>
                          <a:ea typeface="+mn-ea"/>
                          <a:cs typeface="+mn-cs"/>
                        </a:rPr>
                        <a:t>Epidemiol</a:t>
                      </a:r>
                      <a:r>
                        <a:rPr lang="en-US" sz="1000" kern="1200" dirty="0" smtClean="0">
                          <a:solidFill>
                            <a:schemeClr val="tx2"/>
                          </a:solidFill>
                          <a:latin typeface="+mn-lt"/>
                          <a:ea typeface="+mn-ea"/>
                          <a:cs typeface="+mn-cs"/>
                        </a:rPr>
                        <a:t> 2012;33:965-977</a:t>
                      </a:r>
                      <a:endParaRPr lang="en-US" sz="1000" dirty="0"/>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Revised </a:t>
            </a:r>
            <a:r>
              <a:rPr lang="en-US" dirty="0" err="1" smtClean="0"/>
              <a:t>McGeer</a:t>
            </a:r>
            <a:r>
              <a:rPr lang="en-US" dirty="0" smtClean="0"/>
              <a:t/>
            </a:r>
            <a:br>
              <a:rPr lang="en-US" dirty="0" smtClean="0"/>
            </a:br>
            <a:r>
              <a:rPr lang="en-US" dirty="0" smtClean="0"/>
              <a:t>Comments</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smtClean="0"/>
              <a:t>Culture specimens should be processed as soon as possible, preferably within 1-2 </a:t>
            </a:r>
            <a:r>
              <a:rPr lang="en-US" dirty="0" err="1" smtClean="0"/>
              <a:t>h</a:t>
            </a:r>
            <a:r>
              <a:rPr lang="en-US" dirty="0" smtClean="0"/>
              <a:t>.</a:t>
            </a:r>
          </a:p>
          <a:p>
            <a:pPr lvl="0">
              <a:buNone/>
            </a:pPr>
            <a:r>
              <a:rPr lang="en-US" dirty="0" smtClean="0"/>
              <a:t>  </a:t>
            </a:r>
          </a:p>
          <a:p>
            <a:pPr lvl="0"/>
            <a:r>
              <a:rPr lang="en-US" dirty="0" smtClean="0"/>
              <a:t>If urine specimen cannot be processed within 30 minutes of collection, it should be refrigerated.</a:t>
            </a:r>
          </a:p>
          <a:p>
            <a:pPr lvl="0">
              <a:buNone/>
            </a:pPr>
            <a:r>
              <a:rPr lang="en-US" dirty="0" smtClean="0"/>
              <a:t>  </a:t>
            </a:r>
          </a:p>
          <a:p>
            <a:pPr lvl="0"/>
            <a:r>
              <a:rPr lang="en-US" dirty="0" smtClean="0"/>
              <a:t>Refrigerated specimen should be cultured within 24 </a:t>
            </a:r>
            <a:r>
              <a:rPr lang="en-US" dirty="0" err="1" smtClean="0"/>
              <a:t>h</a:t>
            </a:r>
            <a:r>
              <a:rPr lang="en-US" dirty="0" smtClean="0"/>
              <a:t>.</a:t>
            </a:r>
          </a:p>
          <a:p>
            <a:pPr lvl="0"/>
            <a:endParaRPr lang="en-US" dirty="0" smtClean="0"/>
          </a:p>
          <a:p>
            <a:pPr>
              <a:buNone/>
            </a:pPr>
            <a:r>
              <a:rPr lang="en-US" dirty="0" smtClean="0">
                <a:solidFill>
                  <a:schemeClr val="tx2"/>
                </a:solidFill>
              </a:rPr>
              <a:t>											</a:t>
            </a:r>
            <a:r>
              <a:rPr lang="en-US" sz="1429" dirty="0" smtClean="0"/>
              <a:t>Infect Control Hosp </a:t>
            </a:r>
            <a:r>
              <a:rPr lang="en-US" sz="1429" dirty="0" err="1" smtClean="0"/>
              <a:t>Epidemiol</a:t>
            </a:r>
            <a:r>
              <a:rPr lang="en-US" sz="1429" dirty="0" smtClean="0"/>
              <a:t> 2012;33:965-977</a:t>
            </a:r>
          </a:p>
          <a:p>
            <a:pPr>
              <a:buNone/>
            </a:pPr>
            <a:r>
              <a:rPr lang="en-US" dirty="0" smtClean="0"/>
              <a:t> </a:t>
            </a:r>
          </a:p>
          <a:p>
            <a:pPr lvl="0"/>
            <a:endParaRPr lang="en-US" dirty="0" smtClean="0"/>
          </a:p>
          <a:p>
            <a:pPr lvl="0"/>
            <a:endParaRPr lang="en-US" dirty="0" smtClean="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Loeb Minimal Criteria 2001</a:t>
            </a:r>
            <a:br>
              <a:rPr lang="en-US" dirty="0" smtClean="0"/>
            </a:br>
            <a:r>
              <a:rPr lang="en-US" dirty="0" smtClean="0"/>
              <a:t>Initiating Antibiotics</a:t>
            </a:r>
            <a:br>
              <a:rPr lang="en-US" dirty="0" smtClean="0"/>
            </a:br>
            <a:endParaRPr lang="en-US" dirty="0"/>
          </a:p>
        </p:txBody>
      </p:sp>
      <p:sp>
        <p:nvSpPr>
          <p:cNvPr id="5" name="Text Placeholder 4"/>
          <p:cNvSpPr>
            <a:spLocks noGrp="1"/>
          </p:cNvSpPr>
          <p:nvPr>
            <p:ph type="body" idx="1"/>
          </p:nvPr>
        </p:nvSpPr>
        <p:spPr/>
        <p:txBody>
          <a:bodyPr/>
          <a:lstStyle/>
          <a:p>
            <a:r>
              <a:rPr lang="en-US" dirty="0" smtClean="0"/>
              <a:t>No Indwelling Catheter</a:t>
            </a:r>
            <a:endParaRPr lang="en-US" dirty="0"/>
          </a:p>
        </p:txBody>
      </p:sp>
      <p:sp>
        <p:nvSpPr>
          <p:cNvPr id="6" name="Content Placeholder 5"/>
          <p:cNvSpPr>
            <a:spLocks noGrp="1"/>
          </p:cNvSpPr>
          <p:nvPr>
            <p:ph sz="half" idx="2"/>
          </p:nvPr>
        </p:nvSpPr>
        <p:spPr/>
        <p:txBody>
          <a:bodyPr>
            <a:normAutofit lnSpcReduction="10000"/>
          </a:bodyPr>
          <a:lstStyle/>
          <a:p>
            <a:r>
              <a:rPr lang="en-US" dirty="0" smtClean="0"/>
              <a:t>Acute </a:t>
            </a:r>
            <a:r>
              <a:rPr lang="en-US" dirty="0" err="1" smtClean="0"/>
              <a:t>dysuria</a:t>
            </a:r>
            <a:r>
              <a:rPr lang="en-US" dirty="0" smtClean="0"/>
              <a:t>   Or</a:t>
            </a:r>
          </a:p>
          <a:p>
            <a:r>
              <a:rPr lang="en-US" dirty="0" smtClean="0"/>
              <a:t>Fever* + new or worsening (must have at least one of following)</a:t>
            </a:r>
          </a:p>
          <a:p>
            <a:pPr lvl="1"/>
            <a:r>
              <a:rPr lang="en-US" dirty="0" smtClean="0"/>
              <a:t>Urgency</a:t>
            </a:r>
          </a:p>
          <a:p>
            <a:pPr lvl="1"/>
            <a:r>
              <a:rPr lang="en-US" dirty="0" smtClean="0"/>
              <a:t>Frequency</a:t>
            </a:r>
          </a:p>
          <a:p>
            <a:pPr lvl="1"/>
            <a:r>
              <a:rPr lang="en-US" dirty="0" err="1" smtClean="0"/>
              <a:t>Suprapubic</a:t>
            </a:r>
            <a:r>
              <a:rPr lang="en-US" dirty="0" smtClean="0"/>
              <a:t> pain</a:t>
            </a:r>
          </a:p>
          <a:p>
            <a:pPr lvl="1"/>
            <a:r>
              <a:rPr lang="en-US" dirty="0" smtClean="0"/>
              <a:t>Gross </a:t>
            </a:r>
            <a:r>
              <a:rPr lang="en-US" dirty="0" err="1" smtClean="0"/>
              <a:t>hematuria</a:t>
            </a:r>
            <a:endParaRPr lang="en-US" dirty="0" smtClean="0"/>
          </a:p>
          <a:p>
            <a:pPr lvl="1"/>
            <a:r>
              <a:rPr lang="en-US" dirty="0" err="1" smtClean="0"/>
              <a:t>Costovertebral</a:t>
            </a:r>
            <a:r>
              <a:rPr lang="en-US" dirty="0" smtClean="0"/>
              <a:t> angle tenderness</a:t>
            </a:r>
          </a:p>
          <a:p>
            <a:pPr lvl="1"/>
            <a:r>
              <a:rPr lang="en-US" dirty="0" smtClean="0"/>
              <a:t>Urinary incontinence</a:t>
            </a:r>
          </a:p>
          <a:p>
            <a:pPr>
              <a:buNone/>
            </a:pPr>
            <a:endParaRPr lang="en-US" dirty="0"/>
          </a:p>
        </p:txBody>
      </p:sp>
      <p:sp>
        <p:nvSpPr>
          <p:cNvPr id="7" name="Text Placeholder 6"/>
          <p:cNvSpPr>
            <a:spLocks noGrp="1"/>
          </p:cNvSpPr>
          <p:nvPr>
            <p:ph type="body" sz="quarter" idx="3"/>
          </p:nvPr>
        </p:nvSpPr>
        <p:spPr/>
        <p:txBody>
          <a:bodyPr/>
          <a:lstStyle/>
          <a:p>
            <a:r>
              <a:rPr lang="en-US" dirty="0" smtClean="0"/>
              <a:t>Chronic Indwelling Catheter</a:t>
            </a:r>
            <a:endParaRPr lang="en-US" dirty="0"/>
          </a:p>
        </p:txBody>
      </p:sp>
      <p:sp>
        <p:nvSpPr>
          <p:cNvPr id="8" name="Content Placeholder 7"/>
          <p:cNvSpPr>
            <a:spLocks noGrp="1"/>
          </p:cNvSpPr>
          <p:nvPr>
            <p:ph sz="quarter" idx="4"/>
          </p:nvPr>
        </p:nvSpPr>
        <p:spPr/>
        <p:txBody>
          <a:bodyPr>
            <a:normAutofit fontScale="92500" lnSpcReduction="10000"/>
          </a:bodyPr>
          <a:lstStyle/>
          <a:p>
            <a:pPr>
              <a:buNone/>
            </a:pPr>
            <a:r>
              <a:rPr lang="en-US" dirty="0" smtClean="0"/>
              <a:t>Must have at least one of the following</a:t>
            </a:r>
          </a:p>
          <a:p>
            <a:r>
              <a:rPr lang="en-US" dirty="0" smtClean="0"/>
              <a:t>Fever*</a:t>
            </a:r>
          </a:p>
          <a:p>
            <a:pPr marL="342900" lvl="1" indent="-342900">
              <a:buFont typeface="Arial"/>
              <a:buChar char="•"/>
            </a:pPr>
            <a:r>
              <a:rPr lang="en-US" dirty="0" smtClean="0"/>
              <a:t>New </a:t>
            </a:r>
            <a:r>
              <a:rPr lang="en-US" dirty="0" err="1" smtClean="0"/>
              <a:t>costovertebral</a:t>
            </a:r>
            <a:r>
              <a:rPr lang="en-US" dirty="0" smtClean="0"/>
              <a:t> angle tenderness</a:t>
            </a:r>
          </a:p>
          <a:p>
            <a:pPr marL="342900" lvl="1" indent="-342900">
              <a:buFont typeface="Arial"/>
              <a:buChar char="•"/>
            </a:pPr>
            <a:r>
              <a:rPr lang="en-US" dirty="0" smtClean="0"/>
              <a:t>Rigors (shaking chills)</a:t>
            </a:r>
          </a:p>
          <a:p>
            <a:pPr marL="342900" lvl="1" indent="-342900">
              <a:buFont typeface="Arial"/>
              <a:buChar char="•"/>
            </a:pPr>
            <a:r>
              <a:rPr lang="en-US" dirty="0" smtClean="0"/>
              <a:t>New onset delirium</a:t>
            </a:r>
          </a:p>
          <a:p>
            <a:endParaRPr lang="en-US" dirty="0" smtClean="0"/>
          </a:p>
          <a:p>
            <a:pPr lvl="1"/>
            <a:endParaRPr lang="en-US" dirty="0" smtClean="0"/>
          </a:p>
          <a:p>
            <a:pPr lvl="1">
              <a:buNone/>
            </a:pPr>
            <a:r>
              <a:rPr lang="en-US" dirty="0" smtClean="0"/>
              <a:t>*Fever &gt; 100° or 2.4° F above baseline</a:t>
            </a:r>
          </a:p>
          <a:p>
            <a:pPr lvl="4">
              <a:buNone/>
            </a:pPr>
            <a:r>
              <a:rPr lang="en-US" sz="1200" dirty="0" smtClean="0"/>
              <a:t>ICHE 2001;22:120-124</a:t>
            </a:r>
            <a:endParaRPr lang="en-US" sz="1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Criteria for Surveillance, Diagnosis and Treatment </a:t>
            </a:r>
            <a:endParaRPr lang="en-US" dirty="0"/>
          </a:p>
        </p:txBody>
      </p:sp>
      <p:sp>
        <p:nvSpPr>
          <p:cNvPr id="3" name="Content Placeholder 2"/>
          <p:cNvSpPr>
            <a:spLocks noGrp="1"/>
          </p:cNvSpPr>
          <p:nvPr>
            <p:ph idx="1"/>
          </p:nvPr>
        </p:nvSpPr>
        <p:spPr/>
        <p:txBody>
          <a:bodyPr>
            <a:normAutofit/>
          </a:bodyPr>
          <a:lstStyle/>
          <a:p>
            <a:pPr>
              <a:buNone/>
            </a:pPr>
            <a:r>
              <a:rPr lang="en-US" b="1" dirty="0" smtClean="0"/>
              <a:t>Clinical Practice Guidelines</a:t>
            </a:r>
          </a:p>
          <a:p>
            <a:r>
              <a:rPr lang="en-US" dirty="0" smtClean="0"/>
              <a:t>Infectious Disease Society of America (IDSA) Clinical Practice Guidelines Fever and Infection Long-Term Care Facilities 2008 </a:t>
            </a:r>
            <a:r>
              <a:rPr lang="en-US" sz="1400" dirty="0" smtClean="0"/>
              <a:t>CID 2009;48:149-171</a:t>
            </a:r>
          </a:p>
          <a:p>
            <a:r>
              <a:rPr lang="en-US" dirty="0" smtClean="0"/>
              <a:t>IDSA Clinical Practice Guidelines Catheter-Associated Urinary Tract Infections Adults 2009 </a:t>
            </a:r>
            <a:r>
              <a:rPr lang="en-US" sz="1400" dirty="0" smtClean="0"/>
              <a:t>CID 2010;50:625-663</a:t>
            </a:r>
          </a:p>
          <a:p>
            <a:r>
              <a:rPr lang="en-US" dirty="0" smtClean="0"/>
              <a:t>IDSA Guidelines Asymptomatic </a:t>
            </a:r>
            <a:r>
              <a:rPr lang="en-US" dirty="0" err="1" smtClean="0"/>
              <a:t>Bacteriuria</a:t>
            </a:r>
            <a:r>
              <a:rPr lang="en-US" dirty="0" smtClean="0"/>
              <a:t> </a:t>
            </a:r>
            <a:r>
              <a:rPr lang="en-US" sz="1400" dirty="0" smtClean="0"/>
              <a:t>CID 2005;40:643-654</a:t>
            </a:r>
          </a:p>
          <a:p>
            <a:pPr>
              <a:buNone/>
            </a:pPr>
            <a:endParaRPr lang="en-US" dirty="0" smtClean="0"/>
          </a:p>
          <a:p>
            <a:pPr>
              <a:buNone/>
            </a:pPr>
            <a:endParaRPr lang="en-US" dirty="0" smtClean="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228600"/>
            <a:ext cx="8493120" cy="1524000"/>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sz="1500" b="1" dirty="0" smtClean="0">
              <a:solidFill>
                <a:schemeClr val="bg1"/>
              </a:solidFill>
              <a:latin typeface="Arial" pitchFamily="-65" charset="0"/>
              <a:ea typeface="msgothic" charset="0"/>
              <a:cs typeface="msgothic" charset="0"/>
            </a:endParaRPr>
          </a:p>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3200" dirty="0" smtClean="0"/>
              <a:t>Criteria for Surveillance, Diagnosis and Treatment </a:t>
            </a:r>
            <a:endParaRPr lang="en-US" sz="1600" b="1" dirty="0" smtClean="0">
              <a:solidFill>
                <a:schemeClr val="bg1"/>
              </a:solidFill>
              <a:latin typeface="Arial" pitchFamily="-65" charset="0"/>
              <a:ea typeface="msgothic" charset="0"/>
              <a:cs typeface="msgothic" charset="0"/>
            </a:endParaRPr>
          </a:p>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400" dirty="0" smtClean="0">
                <a:latin typeface="Arial" pitchFamily="-65" charset="0"/>
                <a:ea typeface="msgothic" charset="0"/>
                <a:cs typeface="msgothic" charset="0"/>
              </a:rPr>
              <a:t>Current Research </a:t>
            </a:r>
          </a:p>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smtClean="0">
                <a:solidFill>
                  <a:schemeClr val="bg1"/>
                </a:solidFill>
                <a:latin typeface="Arial" pitchFamily="-65" charset="0"/>
                <a:ea typeface="msgothic" charset="0"/>
                <a:cs typeface="msgothic" charset="0"/>
              </a:rPr>
              <a:t>Diagnostic </a:t>
            </a:r>
            <a:r>
              <a:rPr lang="en-GB" sz="1500" b="1" dirty="0">
                <a:solidFill>
                  <a:schemeClr val="bg1"/>
                </a:solidFill>
                <a:latin typeface="Arial" pitchFamily="-65" charset="0"/>
                <a:ea typeface="msgothic" charset="0"/>
                <a:cs typeface="msgothic" charset="0"/>
              </a:rPr>
              <a:t>algorithm for ordering urine cultures for </a:t>
            </a:r>
            <a:r>
              <a:rPr lang="en-GB" sz="1500" b="1" dirty="0" smtClean="0">
                <a:solidFill>
                  <a:schemeClr val="bg1"/>
                </a:solidFill>
                <a:latin typeface="Arial" pitchFamily="-65" charset="0"/>
                <a:ea typeface="msgothic" charset="0"/>
                <a:cs typeface="msgothic" charset="0"/>
              </a:rPr>
              <a:t>NH </a:t>
            </a:r>
            <a:r>
              <a:rPr lang="en-GB" sz="1500" b="1" dirty="0">
                <a:solidFill>
                  <a:schemeClr val="bg1"/>
                </a:solidFill>
                <a:latin typeface="Arial" pitchFamily="-65" charset="0"/>
                <a:ea typeface="msgothic" charset="0"/>
                <a:cs typeface="msgothic" charset="0"/>
              </a:rPr>
              <a:t>residents in intervention </a:t>
            </a:r>
            <a:r>
              <a:rPr lang="en-GB" sz="1500" b="1" dirty="0" smtClean="0">
                <a:solidFill>
                  <a:schemeClr val="bg1"/>
                </a:solidFill>
                <a:latin typeface="Arial" pitchFamily="-65" charset="0"/>
                <a:ea typeface="msgothic" charset="0"/>
                <a:cs typeface="msgothic" charset="0"/>
              </a:rPr>
              <a:t>arm</a:t>
            </a:r>
            <a:r>
              <a:rPr lang="en-GB" sz="1500" b="1" dirty="0" smtClean="0">
                <a:solidFill>
                  <a:srgbClr val="000000"/>
                </a:solidFill>
                <a:latin typeface="Arial" pitchFamily="-65" charset="0"/>
                <a:ea typeface="msgothic" charset="0"/>
                <a:cs typeface="msgothic" charset="0"/>
              </a:rPr>
              <a:t> </a:t>
            </a:r>
            <a:endParaRPr lang="en-GB" sz="1500" b="1" dirty="0">
              <a:solidFill>
                <a:srgbClr val="000000"/>
              </a:solidFill>
              <a:latin typeface="Arial" pitchFamily="-65" charset="0"/>
              <a:ea typeface="msgothic" charset="0"/>
              <a:cs typeface="msgothic" charset="0"/>
            </a:endParaRPr>
          </a:p>
        </p:txBody>
      </p:sp>
      <p:pic>
        <p:nvPicPr>
          <p:cNvPr id="3074" name="Picture 2"/>
          <p:cNvPicPr>
            <a:picLocks noChangeAspect="1" noChangeArrowheads="1"/>
          </p:cNvPicPr>
          <p:nvPr/>
        </p:nvPicPr>
        <p:blipFill>
          <a:blip r:embed="rId3"/>
          <a:srcRect/>
          <a:stretch>
            <a:fillRect/>
          </a:stretch>
        </p:blipFill>
        <p:spPr bwMode="auto">
          <a:xfrm>
            <a:off x="7935840" y="6205612"/>
            <a:ext cx="816480" cy="522774"/>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1506240" y="1752600"/>
            <a:ext cx="6135840" cy="4572000"/>
          </a:xfrm>
          <a:prstGeom prst="rect">
            <a:avLst/>
          </a:prstGeom>
          <a:noFill/>
          <a:ln w="9525">
            <a:noFill/>
            <a:round/>
            <a:headEnd/>
            <a:tailEnd/>
          </a:ln>
          <a:effectLst/>
        </p:spPr>
      </p:pic>
      <p:sp>
        <p:nvSpPr>
          <p:cNvPr id="3076" name="Text Box 4"/>
          <p:cNvSpPr txBox="1">
            <a:spLocks noChangeArrowheads="1"/>
          </p:cNvSpPr>
          <p:nvPr/>
        </p:nvSpPr>
        <p:spPr bwMode="auto">
          <a:xfrm>
            <a:off x="1506240" y="6324600"/>
            <a:ext cx="3918240" cy="28857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dirty="0">
                <a:solidFill>
                  <a:srgbClr val="000000"/>
                </a:solidFill>
                <a:latin typeface="Arial" pitchFamily="-65" charset="0"/>
                <a:ea typeface="msgothic" charset="0"/>
                <a:cs typeface="msgothic" charset="0"/>
              </a:rPr>
              <a:t>Loeb M et al. BMJ 2005;331:669</a:t>
            </a:r>
          </a:p>
        </p:txBody>
      </p:sp>
      <p:sp>
        <p:nvSpPr>
          <p:cNvPr id="3077" name="Text Box 5"/>
          <p:cNvSpPr txBox="1">
            <a:spLocks noChangeArrowheads="1"/>
          </p:cNvSpPr>
          <p:nvPr/>
        </p:nvSpPr>
        <p:spPr bwMode="auto">
          <a:xfrm>
            <a:off x="97920" y="6613175"/>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dirty="0">
                <a:solidFill>
                  <a:srgbClr val="000000"/>
                </a:solidFill>
                <a:latin typeface="Arial" pitchFamily="-65" charset="0"/>
                <a:ea typeface="msgothic" charset="0"/>
                <a:cs typeface="msgothic" charset="0"/>
              </a:rPr>
              <a:t>©2005 by British Medical Journal Publishing Group</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a:solidFill>
                  <a:schemeClr val="bg1"/>
                </a:solidFill>
                <a:latin typeface="Arial" pitchFamily="-65" charset="0"/>
                <a:ea typeface="msgothic" charset="0"/>
                <a:cs typeface="msgothic" charset="0"/>
              </a:rPr>
              <a:t>Treatment algorithm for prescribing antimicrobials to </a:t>
            </a:r>
            <a:r>
              <a:rPr lang="en-GB" sz="1500" b="1" dirty="0" smtClean="0">
                <a:solidFill>
                  <a:schemeClr val="bg1"/>
                </a:solidFill>
                <a:latin typeface="Arial" pitchFamily="-65" charset="0"/>
                <a:ea typeface="msgothic" charset="0"/>
                <a:cs typeface="msgothic" charset="0"/>
              </a:rPr>
              <a:t>NH </a:t>
            </a:r>
            <a:r>
              <a:rPr lang="en-GB" sz="1500" b="1" dirty="0">
                <a:solidFill>
                  <a:schemeClr val="bg1"/>
                </a:solidFill>
                <a:latin typeface="Arial" pitchFamily="-65" charset="0"/>
                <a:ea typeface="msgothic" charset="0"/>
                <a:cs typeface="msgothic" charset="0"/>
              </a:rPr>
              <a:t>residents in intervention </a:t>
            </a:r>
            <a:r>
              <a:rPr lang="en-GB" sz="1500" b="1" dirty="0" smtClean="0">
                <a:solidFill>
                  <a:schemeClr val="bg1"/>
                </a:solidFill>
                <a:latin typeface="Arial" pitchFamily="-65" charset="0"/>
                <a:ea typeface="msgothic" charset="0"/>
                <a:cs typeface="msgothic" charset="0"/>
              </a:rPr>
              <a:t>arm</a:t>
            </a:r>
            <a:r>
              <a:rPr lang="en-GB" sz="1500" b="1" dirty="0" smtClean="0">
                <a:solidFill>
                  <a:srgbClr val="000000"/>
                </a:solidFill>
                <a:latin typeface="Arial" pitchFamily="-65" charset="0"/>
                <a:ea typeface="msgothic" charset="0"/>
                <a:cs typeface="msgothic" charset="0"/>
              </a:rPr>
              <a:t> </a:t>
            </a:r>
            <a:endParaRPr lang="en-GB" sz="1500" b="1" dirty="0">
              <a:solidFill>
                <a:srgbClr val="000000"/>
              </a:solidFill>
              <a:latin typeface="Arial" pitchFamily="-65" charset="0"/>
              <a:ea typeface="msgothic" charset="0"/>
              <a:cs typeface="msgothic" charset="0"/>
            </a:endParaRPr>
          </a:p>
        </p:txBody>
      </p:sp>
      <p:pic>
        <p:nvPicPr>
          <p:cNvPr id="3074" name="Picture 2"/>
          <p:cNvPicPr>
            <a:picLocks noChangeAspect="1" noChangeArrowheads="1"/>
          </p:cNvPicPr>
          <p:nvPr/>
        </p:nvPicPr>
        <p:blipFill>
          <a:blip r:embed="rId3"/>
          <a:srcRect/>
          <a:stretch>
            <a:fillRect/>
          </a:stretch>
        </p:blipFill>
        <p:spPr bwMode="auto">
          <a:xfrm>
            <a:off x="7935840" y="6205612"/>
            <a:ext cx="816480" cy="522774"/>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2404800" y="979303"/>
            <a:ext cx="4338720" cy="4893634"/>
          </a:xfrm>
          <a:prstGeom prst="rect">
            <a:avLst/>
          </a:prstGeom>
          <a:noFill/>
          <a:ln w="9525">
            <a:noFill/>
            <a:round/>
            <a:headEnd/>
            <a:tailEnd/>
          </a:ln>
          <a:effectLst/>
        </p:spPr>
      </p:pic>
      <p:sp>
        <p:nvSpPr>
          <p:cNvPr id="3076" name="Text Box 4"/>
          <p:cNvSpPr txBox="1">
            <a:spLocks noChangeArrowheads="1"/>
          </p:cNvSpPr>
          <p:nvPr/>
        </p:nvSpPr>
        <p:spPr bwMode="auto">
          <a:xfrm>
            <a:off x="2404800" y="5972308"/>
            <a:ext cx="3918240" cy="23186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dirty="0">
                <a:solidFill>
                  <a:srgbClr val="000000"/>
                </a:solidFill>
                <a:latin typeface="Arial" pitchFamily="-65" charset="0"/>
                <a:ea typeface="msgothic" charset="0"/>
                <a:cs typeface="msgothic" charset="0"/>
              </a:rPr>
              <a:t>Loeb M et al. BMJ 2005;331:669</a:t>
            </a:r>
          </a:p>
        </p:txBody>
      </p:sp>
      <p:sp>
        <p:nvSpPr>
          <p:cNvPr id="3077" name="Text Box 5"/>
          <p:cNvSpPr txBox="1">
            <a:spLocks noChangeArrowheads="1"/>
          </p:cNvSpPr>
          <p:nvPr/>
        </p:nvSpPr>
        <p:spPr bwMode="auto">
          <a:xfrm>
            <a:off x="97920" y="6613175"/>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dirty="0">
                <a:solidFill>
                  <a:srgbClr val="000000"/>
                </a:solidFill>
                <a:latin typeface="Arial" pitchFamily="-65" charset="0"/>
                <a:ea typeface="msgothic" charset="0"/>
                <a:cs typeface="msgothic" charset="0"/>
              </a:rPr>
              <a:t>©2005 by British Medical Journal Publishing Group</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a:solidFill>
                  <a:schemeClr val="bg1"/>
                </a:solidFill>
                <a:latin typeface="Arial" pitchFamily="-65" charset="0"/>
                <a:ea typeface="msgothic" charset="0"/>
                <a:cs typeface="msgothic" charset="0"/>
              </a:rPr>
              <a:t>Monthly rates of antimicrobial prescriptions for urinary indications in intervention and usual care nursing homes. </a:t>
            </a:r>
          </a:p>
        </p:txBody>
      </p:sp>
      <p:pic>
        <p:nvPicPr>
          <p:cNvPr id="3074" name="Picture 2"/>
          <p:cNvPicPr>
            <a:picLocks noChangeAspect="1" noChangeArrowheads="1"/>
          </p:cNvPicPr>
          <p:nvPr/>
        </p:nvPicPr>
        <p:blipFill>
          <a:blip r:embed="rId3"/>
          <a:srcRect/>
          <a:stretch>
            <a:fillRect/>
          </a:stretch>
        </p:blipFill>
        <p:spPr bwMode="auto">
          <a:xfrm>
            <a:off x="7935840" y="6205612"/>
            <a:ext cx="816480" cy="522774"/>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1097280" y="979303"/>
            <a:ext cx="6952320" cy="4893634"/>
          </a:xfrm>
          <a:prstGeom prst="rect">
            <a:avLst/>
          </a:prstGeom>
          <a:noFill/>
          <a:ln w="9525">
            <a:noFill/>
            <a:round/>
            <a:headEnd/>
            <a:tailEnd/>
          </a:ln>
          <a:effectLst/>
        </p:spPr>
      </p:pic>
      <p:sp>
        <p:nvSpPr>
          <p:cNvPr id="3076" name="Text Box 4"/>
          <p:cNvSpPr txBox="1">
            <a:spLocks noChangeArrowheads="1"/>
          </p:cNvSpPr>
          <p:nvPr/>
        </p:nvSpPr>
        <p:spPr bwMode="auto">
          <a:xfrm>
            <a:off x="1097280" y="5972308"/>
            <a:ext cx="3918240" cy="23186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dirty="0">
                <a:solidFill>
                  <a:srgbClr val="000000"/>
                </a:solidFill>
                <a:latin typeface="Arial" pitchFamily="-65" charset="0"/>
                <a:ea typeface="msgothic" charset="0"/>
                <a:cs typeface="msgothic" charset="0"/>
              </a:rPr>
              <a:t>Loeb M et al. BMJ 2005;331:669</a:t>
            </a:r>
          </a:p>
        </p:txBody>
      </p:sp>
      <p:sp>
        <p:nvSpPr>
          <p:cNvPr id="3077" name="Text Box 5"/>
          <p:cNvSpPr txBox="1">
            <a:spLocks noChangeArrowheads="1"/>
          </p:cNvSpPr>
          <p:nvPr/>
        </p:nvSpPr>
        <p:spPr bwMode="auto">
          <a:xfrm>
            <a:off x="97920" y="6613175"/>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dirty="0">
                <a:solidFill>
                  <a:srgbClr val="000000"/>
                </a:solidFill>
                <a:latin typeface="Arial" pitchFamily="-65" charset="0"/>
                <a:ea typeface="msgothic" charset="0"/>
                <a:cs typeface="msgothic" charset="0"/>
              </a:rPr>
              <a:t>©2005 by British Medical Journal Publishing Group</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Preventing Unnecessary Use of Antibiotics</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smtClean="0"/>
              <a:t>ASSESSMENT protocols</a:t>
            </a:r>
          </a:p>
          <a:p>
            <a:pPr lvl="1"/>
            <a:r>
              <a:rPr lang="en-US" dirty="0" smtClean="0"/>
              <a:t>Bacterial infection less likely if resident </a:t>
            </a:r>
            <a:r>
              <a:rPr lang="en-US" dirty="0" err="1" smtClean="0"/>
              <a:t>afebrile</a:t>
            </a:r>
            <a:r>
              <a:rPr lang="en-US" dirty="0" smtClean="0"/>
              <a:t>, CBC normal, no signs/symptoms of focal infection</a:t>
            </a:r>
          </a:p>
          <a:p>
            <a:pPr lvl="1">
              <a:buNone/>
            </a:pPr>
            <a:endParaRPr lang="en-US" dirty="0" smtClean="0"/>
          </a:p>
          <a:p>
            <a:r>
              <a:rPr lang="en-US" dirty="0" smtClean="0"/>
              <a:t>SPECIFIC CRITERIA for initiating antibiotics</a:t>
            </a:r>
          </a:p>
          <a:p>
            <a:pPr lvl="1"/>
            <a:r>
              <a:rPr lang="en-US" dirty="0" smtClean="0"/>
              <a:t>Loeb criteria UTI</a:t>
            </a:r>
          </a:p>
          <a:p>
            <a:pPr lvl="1">
              <a:buNone/>
            </a:pPr>
            <a:endParaRPr lang="en-US" dirty="0" smtClean="0"/>
          </a:p>
          <a:p>
            <a:r>
              <a:rPr lang="en-US" dirty="0" smtClean="0"/>
              <a:t>OBSERVATION as a STANDARD MEDICAL PROCEDURE</a:t>
            </a:r>
          </a:p>
          <a:p>
            <a:pPr lvl="1"/>
            <a:r>
              <a:rPr lang="en-US" dirty="0" smtClean="0"/>
              <a:t>Monitoring protocols</a:t>
            </a:r>
          </a:p>
          <a:p>
            <a:pPr lvl="1">
              <a:buNone/>
            </a:pPr>
            <a:endParaRPr lang="en-US" dirty="0" smtClean="0"/>
          </a:p>
          <a:p>
            <a:pPr lvl="8"/>
            <a:r>
              <a:rPr lang="en-US" dirty="0" smtClean="0"/>
              <a:t>JAMDA 2010;11:537-539</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Antibiotics are Not Prescribed</a:t>
            </a:r>
            <a:br>
              <a:rPr lang="en-US" dirty="0" smtClean="0"/>
            </a:br>
            <a:r>
              <a:rPr lang="en-US" dirty="0" smtClean="0"/>
              <a:t>(Monitoring Protocol)</a:t>
            </a:r>
            <a:endParaRPr lang="en-US" dirty="0"/>
          </a:p>
        </p:txBody>
      </p:sp>
      <p:sp>
        <p:nvSpPr>
          <p:cNvPr id="5" name="Content Placeholder 4"/>
          <p:cNvSpPr>
            <a:spLocks noGrp="1"/>
          </p:cNvSpPr>
          <p:nvPr>
            <p:ph idx="1"/>
          </p:nvPr>
        </p:nvSpPr>
        <p:spPr>
          <a:xfrm>
            <a:off x="457200" y="1600200"/>
            <a:ext cx="8229600" cy="5257800"/>
          </a:xfrm>
        </p:spPr>
        <p:txBody>
          <a:bodyPr/>
          <a:lstStyle/>
          <a:p>
            <a:r>
              <a:rPr lang="en-US" dirty="0" smtClean="0"/>
              <a:t>Monitor vital signs for several days</a:t>
            </a:r>
          </a:p>
          <a:p>
            <a:r>
              <a:rPr lang="en-US" dirty="0" smtClean="0"/>
              <a:t>Monitor for progression of symptoms or change in clinical status</a:t>
            </a:r>
          </a:p>
          <a:p>
            <a:r>
              <a:rPr lang="en-US" dirty="0" smtClean="0"/>
              <a:t>Encourage fluid intake</a:t>
            </a:r>
          </a:p>
          <a:p>
            <a:r>
              <a:rPr lang="en-US" dirty="0" smtClean="0"/>
              <a:t>Consider alternate diagnosis for nonspecific symptoms</a:t>
            </a:r>
          </a:p>
          <a:p>
            <a:r>
              <a:rPr lang="en-US" dirty="0" smtClean="0"/>
              <a:t>If symptoms resolve, no further intervention required		</a:t>
            </a:r>
          </a:p>
          <a:p>
            <a:pPr lvl="8"/>
            <a:r>
              <a:rPr lang="en-US" dirty="0" smtClean="0"/>
              <a:t>Annals of LTC April 2012;20:23-29</a:t>
            </a:r>
          </a:p>
          <a:p>
            <a:pPr lvl="1"/>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Grp="1" noChangeArrowheads="1"/>
          </p:cNvSpPr>
          <p:nvPr>
            <p:ph type="title"/>
          </p:nvPr>
        </p:nvSpPr>
        <p:spPr>
          <a:xfrm>
            <a:off x="456531" y="274588"/>
            <a:ext cx="8229823" cy="1143000"/>
          </a:xfrm>
        </p:spPr>
        <p:txBody>
          <a:bodyPr lIns="88896" tIns="50798" rIns="88896" bIns="50798"/>
          <a:lstStyle/>
          <a:p>
            <a:pPr defTabSz="456514"/>
            <a:r>
              <a:rPr lang="en-US" sz="3400" dirty="0">
                <a:solidFill>
                  <a:srgbClr val="FFFF00"/>
                </a:solidFill>
                <a:latin typeface="Helvetica" charset="0"/>
                <a:ea typeface="Helvetica" charset="0"/>
                <a:cs typeface="Helvetica" charset="0"/>
                <a:sym typeface="Helvetica" charset="0"/>
              </a:rPr>
              <a:t>Change in Mental Status ≠ Symptomatic Urinary Tract Infection</a:t>
            </a:r>
            <a:endParaRPr lang="en-US" dirty="0"/>
          </a:p>
        </p:txBody>
      </p:sp>
      <p:sp>
        <p:nvSpPr>
          <p:cNvPr id="48130" name="Rectangle 2"/>
          <p:cNvSpPr>
            <a:spLocks noGrp="1" noChangeArrowheads="1"/>
          </p:cNvSpPr>
          <p:nvPr>
            <p:ph type="body" idx="1"/>
          </p:nvPr>
        </p:nvSpPr>
        <p:spPr>
          <a:xfrm>
            <a:off x="456531" y="1599531"/>
            <a:ext cx="8229823" cy="5181451"/>
          </a:xfrm>
        </p:spPr>
        <p:txBody>
          <a:bodyPr lIns="88896" tIns="50798" rIns="88896" bIns="50798" anchor="t"/>
          <a:lstStyle/>
          <a:p>
            <a:pPr marL="170775" indent="-170775" defTabSz="456514">
              <a:lnSpc>
                <a:spcPct val="80000"/>
              </a:lnSpc>
              <a:spcBef>
                <a:spcPts val="352"/>
              </a:spcBef>
              <a:buClr>
                <a:srgbClr val="FFFF00"/>
              </a:buClr>
              <a:buFont typeface="ArialMT" charset="0"/>
              <a:buChar char="•"/>
            </a:pPr>
            <a:endParaRPr lang="en-US" sz="2200" dirty="0" smtClean="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Clr>
                <a:srgbClr val="FFFF00"/>
              </a:buClr>
              <a:buFont typeface="ArialMT" charset="0"/>
              <a:buChar char="•"/>
            </a:pPr>
            <a:r>
              <a:rPr lang="en-US" sz="2200" dirty="0" smtClean="0">
                <a:solidFill>
                  <a:srgbClr val="FFFF00"/>
                </a:solidFill>
                <a:latin typeface="Helvetica" charset="0"/>
                <a:ea typeface="Helvetica" charset="0"/>
                <a:cs typeface="Helvetica" charset="0"/>
                <a:sym typeface="Helvetica" charset="0"/>
              </a:rPr>
              <a:t>LTCF </a:t>
            </a:r>
            <a:r>
              <a:rPr lang="en-US" sz="2200" dirty="0">
                <a:solidFill>
                  <a:srgbClr val="FFFF00"/>
                </a:solidFill>
                <a:latin typeface="Helvetica" charset="0"/>
                <a:ea typeface="Helvetica" charset="0"/>
                <a:cs typeface="Helvetica" charset="0"/>
                <a:sym typeface="Helvetica" charset="0"/>
              </a:rPr>
              <a:t>residents with </a:t>
            </a:r>
            <a:r>
              <a:rPr lang="en-US" sz="2200" dirty="0" smtClean="0">
                <a:solidFill>
                  <a:srgbClr val="FFFF00"/>
                </a:solidFill>
                <a:latin typeface="Helvetica" charset="0"/>
                <a:ea typeface="Helvetica" charset="0"/>
                <a:cs typeface="Helvetica" charset="0"/>
                <a:sym typeface="Helvetica" charset="0"/>
              </a:rPr>
              <a:t>cognitive </a:t>
            </a:r>
            <a:r>
              <a:rPr lang="en-US" sz="2200" dirty="0">
                <a:solidFill>
                  <a:srgbClr val="FFFF00"/>
                </a:solidFill>
                <a:latin typeface="Helvetica" charset="0"/>
                <a:ea typeface="Helvetica" charset="0"/>
                <a:cs typeface="Helvetica" charset="0"/>
                <a:sym typeface="Helvetica" charset="0"/>
              </a:rPr>
              <a:t>impairment are more likely to have ASB (no symptoms, positive urine </a:t>
            </a:r>
            <a:r>
              <a:rPr lang="en-US" sz="2200" dirty="0" smtClean="0">
                <a:solidFill>
                  <a:srgbClr val="FFFF00"/>
                </a:solidFill>
                <a:latin typeface="Helvetica" charset="0"/>
                <a:ea typeface="Helvetica" charset="0"/>
                <a:cs typeface="Helvetica" charset="0"/>
                <a:sym typeface="Helvetica" charset="0"/>
              </a:rPr>
              <a:t>culture).</a:t>
            </a: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endParaRPr lang="en-US" sz="2200" dirty="0" smtClean="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Clr>
                <a:srgbClr val="FFFF00"/>
              </a:buClr>
              <a:buFont typeface="ArialMT" charset="0"/>
              <a:buChar char="•"/>
            </a:pPr>
            <a:r>
              <a:rPr lang="en-US" sz="2200" dirty="0">
                <a:solidFill>
                  <a:srgbClr val="FFFF00"/>
                </a:solidFill>
                <a:latin typeface="Helvetica" charset="0"/>
                <a:ea typeface="Helvetica" charset="0"/>
                <a:cs typeface="Helvetica" charset="0"/>
                <a:sym typeface="Helvetica" charset="0"/>
              </a:rPr>
              <a:t>LTCF residents with cognitive impairment are </a:t>
            </a:r>
            <a:r>
              <a:rPr lang="en-US" sz="2200" dirty="0" smtClean="0">
                <a:solidFill>
                  <a:srgbClr val="FFFF00"/>
                </a:solidFill>
                <a:latin typeface="Helvetica" charset="0"/>
                <a:ea typeface="Helvetica" charset="0"/>
                <a:cs typeface="Helvetica" charset="0"/>
                <a:sym typeface="Helvetica" charset="0"/>
              </a:rPr>
              <a:t>more vulnerable to changes in mental status with any new problem. </a:t>
            </a: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r>
              <a:rPr lang="en-US" sz="2200" dirty="0">
                <a:solidFill>
                  <a:srgbClr val="FFFF00"/>
                </a:solidFill>
                <a:latin typeface="Helvetica" charset="0"/>
                <a:ea typeface="Helvetica" charset="0"/>
                <a:cs typeface="Helvetica" charset="0"/>
                <a:sym typeface="Helvetica" charset="0"/>
              </a:rPr>
              <a:t>    </a:t>
            </a:r>
            <a:endParaRPr lang="en-US" sz="2200" dirty="0" smtClean="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Clr>
                <a:srgbClr val="FFFF00"/>
              </a:buClr>
              <a:buFont typeface="ArialMT" charset="0"/>
              <a:buChar char="•"/>
            </a:pPr>
            <a:r>
              <a:rPr lang="en-US" sz="2200" dirty="0">
                <a:solidFill>
                  <a:srgbClr val="FFFF00"/>
                </a:solidFill>
                <a:latin typeface="Helvetica" charset="0"/>
                <a:ea typeface="Helvetica" charset="0"/>
                <a:cs typeface="Helvetica" charset="0"/>
                <a:sym typeface="Helvetica" charset="0"/>
              </a:rPr>
              <a:t>THEREFORE, resident with cognitive impairment </a:t>
            </a:r>
            <a:r>
              <a:rPr lang="en-US" sz="2200" dirty="0" smtClean="0">
                <a:solidFill>
                  <a:srgbClr val="FFFF00"/>
                </a:solidFill>
                <a:latin typeface="Helvetica" charset="0"/>
                <a:ea typeface="Helvetica" charset="0"/>
                <a:cs typeface="Helvetica" charset="0"/>
                <a:sym typeface="Helvetica" charset="0"/>
              </a:rPr>
              <a:t>and </a:t>
            </a:r>
            <a:r>
              <a:rPr lang="en-US" sz="2200" dirty="0">
                <a:solidFill>
                  <a:srgbClr val="FFFF00"/>
                </a:solidFill>
                <a:latin typeface="Helvetica" charset="0"/>
                <a:ea typeface="Helvetica" charset="0"/>
                <a:cs typeface="Helvetica" charset="0"/>
                <a:sym typeface="Helvetica" charset="0"/>
              </a:rPr>
              <a:t>change in mental status</a:t>
            </a:r>
          </a:p>
          <a:p>
            <a:pPr marL="607197" lvl="1" indent="-285740" defTabSz="456514">
              <a:lnSpc>
                <a:spcPct val="80000"/>
              </a:lnSpc>
              <a:spcBef>
                <a:spcPts val="281"/>
              </a:spcBef>
              <a:buClr>
                <a:srgbClr val="FFFF00"/>
              </a:buClr>
              <a:buFont typeface="ArialMT" charset="0"/>
              <a:buChar char="–"/>
            </a:pPr>
            <a:r>
              <a:rPr lang="en-US" sz="1900" dirty="0" smtClean="0">
                <a:solidFill>
                  <a:srgbClr val="FFFF00"/>
                </a:solidFill>
                <a:latin typeface="Helvetica" charset="0"/>
                <a:ea typeface="Helvetica" charset="0"/>
                <a:cs typeface="Helvetica" charset="0"/>
                <a:sym typeface="Helvetica" charset="0"/>
              </a:rPr>
              <a:t>MORE </a:t>
            </a:r>
            <a:r>
              <a:rPr lang="en-US" sz="1900" dirty="0">
                <a:solidFill>
                  <a:srgbClr val="FFFF00"/>
                </a:solidFill>
                <a:latin typeface="Helvetica" charset="0"/>
                <a:ea typeface="Helvetica" charset="0"/>
                <a:cs typeface="Helvetica" charset="0"/>
                <a:sym typeface="Helvetica" charset="0"/>
              </a:rPr>
              <a:t>LIKELY to have a positive urine culture, </a:t>
            </a:r>
          </a:p>
          <a:p>
            <a:pPr marL="607197" lvl="1" indent="-285740" defTabSz="456514">
              <a:lnSpc>
                <a:spcPct val="80000"/>
              </a:lnSpc>
              <a:spcBef>
                <a:spcPts val="281"/>
              </a:spcBef>
              <a:buClr>
                <a:srgbClr val="FFFF00"/>
              </a:buClr>
              <a:buFont typeface="ArialMT" charset="0"/>
              <a:buChar char="–"/>
            </a:pPr>
            <a:r>
              <a:rPr lang="en-US" sz="1900" dirty="0">
                <a:solidFill>
                  <a:srgbClr val="FFFF00"/>
                </a:solidFill>
                <a:latin typeface="Helvetica" charset="0"/>
                <a:ea typeface="Helvetica" charset="0"/>
                <a:cs typeface="Helvetica" charset="0"/>
                <a:sym typeface="Helvetica" charset="0"/>
              </a:rPr>
              <a:t>Independent of whether infection is the cause of clinical decline,</a:t>
            </a:r>
          </a:p>
          <a:p>
            <a:pPr marL="607197" lvl="1" indent="-285740" defTabSz="456514">
              <a:lnSpc>
                <a:spcPct val="80000"/>
              </a:lnSpc>
              <a:spcBef>
                <a:spcPts val="281"/>
              </a:spcBef>
              <a:buClr>
                <a:srgbClr val="FFFF00"/>
              </a:buClr>
              <a:buFont typeface="ArialMT" charset="0"/>
              <a:buChar char="–"/>
            </a:pPr>
            <a:r>
              <a:rPr lang="en-US" sz="1900" dirty="0">
                <a:solidFill>
                  <a:srgbClr val="FFFF00"/>
                </a:solidFill>
                <a:latin typeface="Helvetica" charset="0"/>
                <a:ea typeface="Helvetica" charset="0"/>
                <a:cs typeface="Helvetica" charset="0"/>
                <a:sym typeface="Helvetica" charset="0"/>
              </a:rPr>
              <a:t>OR if infection is present, whether urinary tract is the source.	</a:t>
            </a:r>
          </a:p>
          <a:p>
            <a:pPr marL="170775" indent="-170775" defTabSz="456514">
              <a:lnSpc>
                <a:spcPct val="80000"/>
              </a:lnSpc>
              <a:spcBef>
                <a:spcPts val="352"/>
              </a:spcBef>
              <a:buNone/>
            </a:pPr>
            <a:r>
              <a:rPr lang="en-US" sz="2200" dirty="0">
                <a:solidFill>
                  <a:srgbClr val="FFFF00"/>
                </a:solidFill>
                <a:latin typeface="Helvetica" charset="0"/>
                <a:ea typeface="Helvetica" charset="0"/>
                <a:cs typeface="Helvetica" charset="0"/>
                <a:sym typeface="Helvetica" charset="0"/>
              </a:rPr>
              <a:t>		</a:t>
            </a:r>
          </a:p>
          <a:p>
            <a:pPr marL="1399679" lvl="4" indent="-113849" defTabSz="456514">
              <a:lnSpc>
                <a:spcPct val="80000"/>
              </a:lnSpc>
              <a:spcBef>
                <a:spcPts val="211"/>
              </a:spcBef>
              <a:buClr>
                <a:srgbClr val="FFFF00"/>
              </a:buClr>
              <a:buNone/>
            </a:pPr>
            <a:r>
              <a:rPr lang="en-US" sz="1300" dirty="0" smtClean="0">
                <a:solidFill>
                  <a:srgbClr val="FFFF00"/>
                </a:solidFill>
                <a:latin typeface="Helvetica" charset="0"/>
                <a:ea typeface="Helvetica" charset="0"/>
                <a:cs typeface="Helvetica" charset="0"/>
                <a:sym typeface="Helvetica" charset="0"/>
              </a:rPr>
              <a:t>                                                             </a:t>
            </a:r>
          </a:p>
          <a:p>
            <a:pPr marL="1399679" lvl="4" indent="-113849" defTabSz="456514">
              <a:lnSpc>
                <a:spcPct val="80000"/>
              </a:lnSpc>
              <a:spcBef>
                <a:spcPts val="211"/>
              </a:spcBef>
              <a:buClr>
                <a:srgbClr val="FFFF00"/>
              </a:buClr>
              <a:buNone/>
            </a:pPr>
            <a:r>
              <a:rPr lang="en-US" sz="1300" dirty="0">
                <a:solidFill>
                  <a:srgbClr val="FFFF00"/>
                </a:solidFill>
                <a:latin typeface="Helvetica" charset="0"/>
                <a:ea typeface="Helvetica" charset="0"/>
                <a:cs typeface="Helvetica" charset="0"/>
                <a:sym typeface="Helvetica" charset="0"/>
              </a:rPr>
              <a:t> </a:t>
            </a:r>
            <a:r>
              <a:rPr lang="en-US" sz="1300" dirty="0" smtClean="0">
                <a:solidFill>
                  <a:srgbClr val="FFFF00"/>
                </a:solidFill>
                <a:latin typeface="Helvetica" charset="0"/>
                <a:ea typeface="Helvetica" charset="0"/>
                <a:cs typeface="Helvetica" charset="0"/>
                <a:sym typeface="Helvetica" charset="0"/>
              </a:rPr>
              <a:t>                                                  JAGS 2009 57:1113-1114</a:t>
            </a:r>
          </a:p>
          <a:p>
            <a:pPr marL="1399679" lvl="4" indent="-113849" defTabSz="456514">
              <a:lnSpc>
                <a:spcPct val="80000"/>
              </a:lnSpc>
              <a:spcBef>
                <a:spcPts val="211"/>
              </a:spcBef>
              <a:buNone/>
            </a:pPr>
            <a:endParaRPr lang="en-US" sz="1300" dirty="0">
              <a:solidFill>
                <a:srgbClr val="FFFF00"/>
              </a:solidFill>
              <a:latin typeface="Helvetica" charset="0"/>
              <a:ea typeface="Helvetica" charset="0"/>
              <a:cs typeface="Helvetica" charset="0"/>
              <a:sym typeface="Helvetica" charset="0"/>
            </a:endParaRP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Change in Mental Status</a:t>
            </a:r>
            <a:br>
              <a:rPr lang="en-US" sz="3200" dirty="0" smtClean="0"/>
            </a:br>
            <a:r>
              <a:rPr lang="en-US" sz="3200" dirty="0" smtClean="0"/>
              <a:t>in Dementia</a:t>
            </a:r>
            <a:endParaRPr lang="en-US" sz="3200" dirty="0"/>
          </a:p>
        </p:txBody>
      </p:sp>
      <p:sp>
        <p:nvSpPr>
          <p:cNvPr id="3" name="Content Placeholder 2"/>
          <p:cNvSpPr>
            <a:spLocks noGrp="1"/>
          </p:cNvSpPr>
          <p:nvPr>
            <p:ph idx="1"/>
          </p:nvPr>
        </p:nvSpPr>
        <p:spPr>
          <a:xfrm>
            <a:off x="457200" y="1600200"/>
            <a:ext cx="8229600" cy="4724400"/>
          </a:xfrm>
        </p:spPr>
        <p:txBody>
          <a:bodyPr>
            <a:normAutofit fontScale="32500" lnSpcReduction="20000"/>
          </a:bodyPr>
          <a:lstStyle/>
          <a:p>
            <a:r>
              <a:rPr lang="en-US" sz="7000" dirty="0" smtClean="0"/>
              <a:t>Acute change in cognition</a:t>
            </a:r>
          </a:p>
          <a:p>
            <a:pPr lvl="1"/>
            <a:r>
              <a:rPr lang="en-US" sz="7000" dirty="0" smtClean="0"/>
              <a:t>Confusion</a:t>
            </a:r>
          </a:p>
          <a:p>
            <a:pPr lvl="1"/>
            <a:r>
              <a:rPr lang="en-US" sz="7000" dirty="0" smtClean="0"/>
              <a:t>Impaired function</a:t>
            </a:r>
          </a:p>
          <a:p>
            <a:pPr lvl="1">
              <a:buNone/>
            </a:pPr>
            <a:endParaRPr lang="en-US" sz="7000" dirty="0" smtClean="0"/>
          </a:p>
          <a:p>
            <a:r>
              <a:rPr lang="en-US" sz="7000" dirty="0" smtClean="0"/>
              <a:t>Acute change in behavior</a:t>
            </a:r>
          </a:p>
          <a:p>
            <a:pPr lvl="1"/>
            <a:r>
              <a:rPr lang="en-US" sz="7000" dirty="0" smtClean="0"/>
              <a:t>Aggression or agitation (verbal or physical)</a:t>
            </a:r>
          </a:p>
          <a:p>
            <a:pPr lvl="1"/>
            <a:r>
              <a:rPr lang="en-US" sz="7000" dirty="0" smtClean="0"/>
              <a:t>Resistance to care</a:t>
            </a:r>
          </a:p>
          <a:p>
            <a:pPr lvl="1"/>
            <a:r>
              <a:rPr lang="en-US" sz="7000" dirty="0" smtClean="0"/>
              <a:t>Hallucinations </a:t>
            </a:r>
          </a:p>
          <a:p>
            <a:pPr lvl="1"/>
            <a:r>
              <a:rPr lang="en-US" sz="7000" dirty="0" smtClean="0"/>
              <a:t>Delusions</a:t>
            </a:r>
          </a:p>
          <a:p>
            <a:pPr lvl="1"/>
            <a:r>
              <a:rPr lang="en-US" sz="7000" dirty="0" smtClean="0"/>
              <a:t>Lethargy</a:t>
            </a:r>
          </a:p>
          <a:p>
            <a:pPr lvl="1">
              <a:buNone/>
            </a:pPr>
            <a:endParaRPr lang="en-US" sz="7000" dirty="0" smtClean="0"/>
          </a:p>
          <a:p>
            <a:r>
              <a:rPr lang="en-US" sz="7000" dirty="0" smtClean="0"/>
              <a:t>Delirium: Fluctuations in mental status, inattention, disorganized thinking, altered level of consciousness </a:t>
            </a:r>
            <a:endParaRPr lang="en-US"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fontScale="90000"/>
          </a:bodyPr>
          <a:lstStyle/>
          <a:p>
            <a:r>
              <a:rPr lang="en-US" sz="3111" dirty="0" smtClean="0"/>
              <a:t>Change in Mental Status: </a:t>
            </a:r>
            <a:r>
              <a:rPr lang="en-US" sz="3111" dirty="0" err="1" smtClean="0"/>
              <a:t>Delirium(s</a:t>
            </a:r>
            <a:r>
              <a:rPr lang="en-US" sz="3111" dirty="0" smtClean="0"/>
              <a:t>) </a:t>
            </a:r>
            <a:r>
              <a:rPr lang="en-US" dirty="0" smtClean="0"/>
              <a:t/>
            </a:r>
            <a:br>
              <a:rPr lang="en-US" dirty="0" smtClean="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86230444"/>
              </p:ext>
            </p:extLst>
          </p:nvPr>
        </p:nvGraphicFramePr>
        <p:xfrm>
          <a:off x="457200" y="762002"/>
          <a:ext cx="8229600" cy="5867400"/>
        </p:xfrm>
        <a:graphic>
          <a:graphicData uri="http://schemas.openxmlformats.org/drawingml/2006/table">
            <a:tbl>
              <a:tblPr firstRow="1" bandRow="1">
                <a:tableStyleId>{69CF1AB2-1976-4502-BF36-3FF5EA218861}</a:tableStyleId>
              </a:tblPr>
              <a:tblGrid>
                <a:gridCol w="2743200"/>
                <a:gridCol w="5486400"/>
              </a:tblGrid>
              <a:tr h="1617657">
                <a:tc>
                  <a:txBody>
                    <a:bodyPr/>
                    <a:lstStyle/>
                    <a:p>
                      <a:r>
                        <a:rPr lang="en-US" sz="1800" b="1" i="0" dirty="0" smtClean="0">
                          <a:solidFill>
                            <a:schemeClr val="accent2"/>
                          </a:solidFill>
                        </a:rPr>
                        <a:t>D  Drugs</a:t>
                      </a:r>
                      <a:r>
                        <a:rPr lang="en-US" sz="1800" b="1" i="0" baseline="0" dirty="0" smtClean="0">
                          <a:solidFill>
                            <a:schemeClr val="accent2"/>
                          </a:solidFill>
                        </a:rPr>
                        <a:t> </a:t>
                      </a:r>
                    </a:p>
                    <a:p>
                      <a:endParaRPr lang="en-US" sz="1800" b="1" i="0" baseline="0" dirty="0" smtClean="0">
                        <a:solidFill>
                          <a:schemeClr val="accent2"/>
                        </a:solidFill>
                      </a:endParaRPr>
                    </a:p>
                    <a:p>
                      <a:r>
                        <a:rPr lang="en-US" sz="1800" b="1" i="0" baseline="0" dirty="0" smtClean="0">
                          <a:solidFill>
                            <a:schemeClr val="accent2"/>
                          </a:solidFill>
                        </a:rPr>
                        <a:t>     </a:t>
                      </a:r>
                      <a:r>
                        <a:rPr lang="en-US" sz="1800" b="1" i="1" baseline="0" dirty="0" smtClean="0">
                          <a:solidFill>
                            <a:schemeClr val="accent2"/>
                          </a:solidFill>
                        </a:rPr>
                        <a:t>Dementia</a:t>
                      </a:r>
                    </a:p>
                    <a:p>
                      <a:endParaRPr lang="en-US" sz="1800" b="1" i="1" baseline="0" dirty="0" smtClean="0">
                        <a:solidFill>
                          <a:schemeClr val="accent2"/>
                        </a:solidFill>
                      </a:endParaRPr>
                    </a:p>
                    <a:p>
                      <a:r>
                        <a:rPr lang="en-US" sz="1800" b="1" i="1" baseline="0" dirty="0" smtClean="0">
                          <a:solidFill>
                            <a:schemeClr val="accent2"/>
                          </a:solidFill>
                        </a:rPr>
                        <a:t>     Discomfort</a:t>
                      </a:r>
                      <a:endParaRPr lang="en-US" sz="1800" b="1" i="1" dirty="0">
                        <a:solidFill>
                          <a:schemeClr val="accent2"/>
                        </a:solidFill>
                      </a:endParaRPr>
                    </a:p>
                  </a:txBody>
                  <a:tcPr/>
                </a:tc>
                <a:tc>
                  <a:txBody>
                    <a:bodyPr/>
                    <a:lstStyle/>
                    <a:p>
                      <a:r>
                        <a:rPr lang="en-US" sz="2000" b="1" i="0" dirty="0" smtClean="0">
                          <a:solidFill>
                            <a:schemeClr val="accent2"/>
                          </a:solidFill>
                        </a:rPr>
                        <a:t>BEERS Criteria</a:t>
                      </a:r>
                      <a:r>
                        <a:rPr lang="en-US" sz="2000" b="1" i="0" baseline="0" dirty="0" smtClean="0">
                          <a:solidFill>
                            <a:schemeClr val="accent2"/>
                          </a:solidFill>
                        </a:rPr>
                        <a:t> (e.g., </a:t>
                      </a:r>
                      <a:r>
                        <a:rPr lang="en-US" sz="2000" b="1" i="0" baseline="0" dirty="0" err="1" smtClean="0">
                          <a:solidFill>
                            <a:schemeClr val="accent2"/>
                          </a:solidFill>
                        </a:rPr>
                        <a:t>a</a:t>
                      </a:r>
                      <a:r>
                        <a:rPr lang="en-US" sz="2000" b="1" i="0" dirty="0" err="1" smtClean="0">
                          <a:solidFill>
                            <a:schemeClr val="accent2"/>
                          </a:solidFill>
                        </a:rPr>
                        <a:t>nticholinergic</a:t>
                      </a:r>
                      <a:r>
                        <a:rPr lang="en-US" sz="2000" b="1" i="0" dirty="0" smtClean="0">
                          <a:solidFill>
                            <a:schemeClr val="accent2"/>
                          </a:solidFill>
                        </a:rPr>
                        <a:t>,</a:t>
                      </a:r>
                      <a:r>
                        <a:rPr lang="en-US" sz="2000" b="1" i="0" baseline="0" dirty="0" smtClean="0">
                          <a:solidFill>
                            <a:schemeClr val="accent2"/>
                          </a:solidFill>
                        </a:rPr>
                        <a:t> benzodiazepines, hypnotics) OR dose change</a:t>
                      </a:r>
                    </a:p>
                    <a:p>
                      <a:r>
                        <a:rPr lang="en-US" sz="2000" b="1" i="1" baseline="0" dirty="0" smtClean="0">
                          <a:solidFill>
                            <a:schemeClr val="accent2"/>
                          </a:solidFill>
                        </a:rPr>
                        <a:t>Dementia </a:t>
                      </a:r>
                      <a:r>
                        <a:rPr lang="en-US" sz="2000" b="1" i="1" baseline="0" dirty="0" err="1" smtClean="0">
                          <a:solidFill>
                            <a:schemeClr val="accent2"/>
                          </a:solidFill>
                        </a:rPr>
                        <a:t>Lewy</a:t>
                      </a:r>
                      <a:r>
                        <a:rPr lang="en-US" sz="2000" b="1" i="1" baseline="0" dirty="0" smtClean="0">
                          <a:solidFill>
                            <a:schemeClr val="accent2"/>
                          </a:solidFill>
                        </a:rPr>
                        <a:t> bodies: Fluctuations in alertness and attention</a:t>
                      </a:r>
                    </a:p>
                    <a:p>
                      <a:r>
                        <a:rPr lang="en-US" sz="2000" b="1" i="1" baseline="0" dirty="0" smtClean="0">
                          <a:solidFill>
                            <a:schemeClr val="accent2"/>
                          </a:solidFill>
                        </a:rPr>
                        <a:t>Pain </a:t>
                      </a:r>
                      <a:endParaRPr lang="en-US" sz="2000" b="1" i="1" dirty="0">
                        <a:solidFill>
                          <a:schemeClr val="accent2"/>
                        </a:solidFill>
                      </a:endParaRPr>
                    </a:p>
                  </a:txBody>
                  <a:tcPr/>
                </a:tc>
              </a:tr>
              <a:tr h="441425">
                <a:tc>
                  <a:txBody>
                    <a:bodyPr/>
                    <a:lstStyle/>
                    <a:p>
                      <a:r>
                        <a:rPr lang="en-US" sz="1800" b="1" i="0" dirty="0" smtClean="0">
                          <a:solidFill>
                            <a:schemeClr val="accent2"/>
                          </a:solidFill>
                        </a:rPr>
                        <a:t>E  Eyes,</a:t>
                      </a:r>
                      <a:r>
                        <a:rPr lang="en-US" sz="1800" b="1" i="0" baseline="0" dirty="0" smtClean="0">
                          <a:solidFill>
                            <a:schemeClr val="accent2"/>
                          </a:solidFill>
                        </a:rPr>
                        <a:t> e</a:t>
                      </a:r>
                      <a:r>
                        <a:rPr lang="en-US" sz="1800" b="1" i="0" dirty="0" smtClean="0">
                          <a:solidFill>
                            <a:schemeClr val="accent2"/>
                          </a:solidFill>
                        </a:rPr>
                        <a:t>ars</a:t>
                      </a:r>
                      <a:r>
                        <a:rPr lang="en-US" sz="1800" b="1" i="1" dirty="0" smtClean="0">
                          <a:solidFill>
                            <a:schemeClr val="accent2"/>
                          </a:solidFill>
                        </a:rPr>
                        <a:t>, environment</a:t>
                      </a:r>
                      <a:endParaRPr lang="en-US" sz="1800" b="1" i="1" dirty="0">
                        <a:solidFill>
                          <a:schemeClr val="accent2"/>
                        </a:solidFill>
                      </a:endParaRPr>
                    </a:p>
                  </a:txBody>
                  <a:tcPr/>
                </a:tc>
                <a:tc>
                  <a:txBody>
                    <a:bodyPr/>
                    <a:lstStyle/>
                    <a:p>
                      <a:r>
                        <a:rPr lang="en-US" sz="2000" b="1" i="0" dirty="0" smtClean="0">
                          <a:solidFill>
                            <a:schemeClr val="accent2"/>
                          </a:solidFill>
                        </a:rPr>
                        <a:t>Sensory</a:t>
                      </a:r>
                      <a:r>
                        <a:rPr lang="en-US" sz="2000" b="1" i="0" baseline="0" dirty="0" smtClean="0">
                          <a:solidFill>
                            <a:schemeClr val="accent2"/>
                          </a:solidFill>
                        </a:rPr>
                        <a:t> deprivation; </a:t>
                      </a:r>
                      <a:r>
                        <a:rPr lang="en-US" sz="2000" b="1" i="1" baseline="0" dirty="0" smtClean="0">
                          <a:solidFill>
                            <a:schemeClr val="accent2"/>
                          </a:solidFill>
                        </a:rPr>
                        <a:t>vulnerability to environment</a:t>
                      </a:r>
                      <a:endParaRPr lang="en-US" sz="2000" b="1" i="1" dirty="0">
                        <a:solidFill>
                          <a:schemeClr val="accent2"/>
                        </a:solidFill>
                      </a:endParaRPr>
                    </a:p>
                  </a:txBody>
                  <a:tcPr/>
                </a:tc>
              </a:tr>
              <a:tr h="441425">
                <a:tc>
                  <a:txBody>
                    <a:bodyPr/>
                    <a:lstStyle/>
                    <a:p>
                      <a:r>
                        <a:rPr lang="en-US" sz="1800" b="1" i="0" dirty="0" smtClean="0">
                          <a:solidFill>
                            <a:schemeClr val="accent2"/>
                          </a:solidFill>
                        </a:rPr>
                        <a:t>L  Low oxygen states</a:t>
                      </a:r>
                      <a:endParaRPr lang="en-US" sz="1800" b="1" i="0" dirty="0">
                        <a:solidFill>
                          <a:schemeClr val="accent2"/>
                        </a:solidFill>
                      </a:endParaRPr>
                    </a:p>
                  </a:txBody>
                  <a:tcPr/>
                </a:tc>
                <a:tc>
                  <a:txBody>
                    <a:bodyPr/>
                    <a:lstStyle/>
                    <a:p>
                      <a:r>
                        <a:rPr lang="en-US" sz="2000" b="1" i="0" dirty="0" smtClean="0">
                          <a:solidFill>
                            <a:schemeClr val="accent2"/>
                          </a:solidFill>
                        </a:rPr>
                        <a:t>Myocardial</a:t>
                      </a:r>
                      <a:r>
                        <a:rPr lang="en-US" sz="2000" b="1" i="0" baseline="0" dirty="0" smtClean="0">
                          <a:solidFill>
                            <a:schemeClr val="accent2"/>
                          </a:solidFill>
                        </a:rPr>
                        <a:t> infarction, stroke, pulmonary embolus</a:t>
                      </a:r>
                      <a:endParaRPr lang="en-US" sz="2000" b="1" i="0" dirty="0">
                        <a:solidFill>
                          <a:schemeClr val="accent2"/>
                        </a:solidFill>
                      </a:endParaRPr>
                    </a:p>
                  </a:txBody>
                  <a:tcPr/>
                </a:tc>
              </a:tr>
              <a:tr h="441425">
                <a:tc>
                  <a:txBody>
                    <a:bodyPr/>
                    <a:lstStyle/>
                    <a:p>
                      <a:r>
                        <a:rPr lang="en-US" sz="1800" b="1" i="0" dirty="0" smtClean="0">
                          <a:solidFill>
                            <a:schemeClr val="accent2"/>
                          </a:solidFill>
                        </a:rPr>
                        <a:t>I   Infection</a:t>
                      </a:r>
                      <a:endParaRPr lang="en-US" sz="1800" b="1" i="0" dirty="0">
                        <a:solidFill>
                          <a:schemeClr val="accent2"/>
                        </a:solidFill>
                      </a:endParaRPr>
                    </a:p>
                  </a:txBody>
                  <a:tcPr/>
                </a:tc>
                <a:tc>
                  <a:txBody>
                    <a:bodyPr/>
                    <a:lstStyle/>
                    <a:p>
                      <a:r>
                        <a:rPr lang="en-US" sz="2000" b="1" i="0" dirty="0" smtClean="0">
                          <a:solidFill>
                            <a:schemeClr val="accent2"/>
                          </a:solidFill>
                        </a:rPr>
                        <a:t>Pneumonia,</a:t>
                      </a:r>
                      <a:r>
                        <a:rPr lang="en-US" sz="2000" b="1" i="0" baseline="0" dirty="0" smtClean="0">
                          <a:solidFill>
                            <a:schemeClr val="accent2"/>
                          </a:solidFill>
                        </a:rPr>
                        <a:t> sepsis, symptomatic UTI</a:t>
                      </a:r>
                      <a:endParaRPr lang="en-US" sz="2000" b="1" i="0" dirty="0">
                        <a:solidFill>
                          <a:schemeClr val="accent2"/>
                        </a:solidFill>
                      </a:endParaRPr>
                    </a:p>
                  </a:txBody>
                  <a:tcPr/>
                </a:tc>
              </a:tr>
              <a:tr h="441425">
                <a:tc>
                  <a:txBody>
                    <a:bodyPr/>
                    <a:lstStyle/>
                    <a:p>
                      <a:r>
                        <a:rPr lang="en-US" sz="1800" b="1" i="0" dirty="0" smtClean="0">
                          <a:solidFill>
                            <a:schemeClr val="accent2"/>
                          </a:solidFill>
                        </a:rPr>
                        <a:t>R  Retention</a:t>
                      </a:r>
                      <a:endParaRPr lang="en-US" sz="1800" b="1" i="0" dirty="0">
                        <a:solidFill>
                          <a:schemeClr val="accent2"/>
                        </a:solidFill>
                      </a:endParaRPr>
                    </a:p>
                  </a:txBody>
                  <a:tcPr/>
                </a:tc>
                <a:tc>
                  <a:txBody>
                    <a:bodyPr/>
                    <a:lstStyle/>
                    <a:p>
                      <a:r>
                        <a:rPr lang="en-US" sz="2000" b="1" i="0" dirty="0" smtClean="0">
                          <a:solidFill>
                            <a:schemeClr val="accent2"/>
                          </a:solidFill>
                        </a:rPr>
                        <a:t>Urinary</a:t>
                      </a:r>
                      <a:r>
                        <a:rPr lang="en-US" sz="2000" b="1" i="0" baseline="0" dirty="0" smtClean="0">
                          <a:solidFill>
                            <a:schemeClr val="accent2"/>
                          </a:solidFill>
                        </a:rPr>
                        <a:t> retention, constipation</a:t>
                      </a:r>
                      <a:endParaRPr lang="en-US" sz="2000" b="1" i="0" dirty="0">
                        <a:solidFill>
                          <a:schemeClr val="accent2"/>
                        </a:solidFill>
                      </a:endParaRPr>
                    </a:p>
                  </a:txBody>
                  <a:tcPr/>
                </a:tc>
              </a:tr>
              <a:tr h="441425">
                <a:tc>
                  <a:txBody>
                    <a:bodyPr/>
                    <a:lstStyle/>
                    <a:p>
                      <a:r>
                        <a:rPr lang="en-US" sz="1800" b="1" i="0" dirty="0" smtClean="0">
                          <a:solidFill>
                            <a:schemeClr val="accent2"/>
                          </a:solidFill>
                        </a:rPr>
                        <a:t>I   </a:t>
                      </a:r>
                      <a:r>
                        <a:rPr lang="en-US" sz="1800" b="1" i="0" dirty="0" err="1" smtClean="0">
                          <a:solidFill>
                            <a:schemeClr val="accent2"/>
                          </a:solidFill>
                        </a:rPr>
                        <a:t>Ictal</a:t>
                      </a:r>
                      <a:r>
                        <a:rPr lang="en-US" sz="1800" b="1" i="0" dirty="0" smtClean="0">
                          <a:solidFill>
                            <a:schemeClr val="accent2"/>
                          </a:solidFill>
                        </a:rPr>
                        <a:t> states</a:t>
                      </a:r>
                      <a:endParaRPr lang="en-US" sz="1800" b="1" i="0" dirty="0">
                        <a:solidFill>
                          <a:schemeClr val="accent2"/>
                        </a:solidFill>
                      </a:endParaRPr>
                    </a:p>
                  </a:txBody>
                  <a:tcPr/>
                </a:tc>
                <a:tc>
                  <a:txBody>
                    <a:bodyPr/>
                    <a:lstStyle/>
                    <a:p>
                      <a:r>
                        <a:rPr lang="en-US" sz="2000" b="1" i="0" dirty="0" smtClean="0">
                          <a:solidFill>
                            <a:schemeClr val="accent2"/>
                          </a:solidFill>
                        </a:rPr>
                        <a:t>Seizure</a:t>
                      </a:r>
                      <a:r>
                        <a:rPr lang="en-US" sz="2000" b="1" i="0" baseline="0" dirty="0" smtClean="0">
                          <a:solidFill>
                            <a:schemeClr val="accent2"/>
                          </a:solidFill>
                        </a:rPr>
                        <a:t> disorder</a:t>
                      </a:r>
                      <a:endParaRPr lang="en-US" sz="2000" b="1" i="0" dirty="0">
                        <a:solidFill>
                          <a:schemeClr val="accent2"/>
                        </a:solidFill>
                      </a:endParaRPr>
                    </a:p>
                  </a:txBody>
                  <a:tcPr/>
                </a:tc>
              </a:tr>
              <a:tr h="441425">
                <a:tc>
                  <a:txBody>
                    <a:bodyPr/>
                    <a:lstStyle/>
                    <a:p>
                      <a:r>
                        <a:rPr lang="en-US" sz="1800" b="1" i="0" dirty="0" smtClean="0">
                          <a:solidFill>
                            <a:schemeClr val="accent2"/>
                          </a:solidFill>
                        </a:rPr>
                        <a:t>U </a:t>
                      </a:r>
                      <a:r>
                        <a:rPr lang="en-US" sz="1600" b="1" i="0" dirty="0" err="1" smtClean="0">
                          <a:solidFill>
                            <a:schemeClr val="accent2"/>
                          </a:solidFill>
                        </a:rPr>
                        <a:t>Underhydration</a:t>
                      </a:r>
                      <a:r>
                        <a:rPr lang="en-US" sz="1600" b="1" i="0" dirty="0" smtClean="0">
                          <a:solidFill>
                            <a:schemeClr val="accent2"/>
                          </a:solidFill>
                        </a:rPr>
                        <a:t>/nutrition</a:t>
                      </a:r>
                      <a:endParaRPr lang="en-US" sz="1600" b="1" i="0" dirty="0">
                        <a:solidFill>
                          <a:schemeClr val="accent2"/>
                        </a:solidFill>
                      </a:endParaRPr>
                    </a:p>
                  </a:txBody>
                  <a:tcPr/>
                </a:tc>
                <a:tc>
                  <a:txBody>
                    <a:bodyPr/>
                    <a:lstStyle/>
                    <a:p>
                      <a:r>
                        <a:rPr lang="en-US" sz="2000" b="1" i="0" dirty="0" smtClean="0">
                          <a:solidFill>
                            <a:schemeClr val="accent2"/>
                          </a:solidFill>
                        </a:rPr>
                        <a:t>Dehydration</a:t>
                      </a:r>
                      <a:endParaRPr lang="en-US" sz="2000" b="1" i="0" dirty="0">
                        <a:solidFill>
                          <a:schemeClr val="accent2"/>
                        </a:solidFill>
                      </a:endParaRPr>
                    </a:p>
                  </a:txBody>
                  <a:tcPr/>
                </a:tc>
              </a:tr>
              <a:tr h="441425">
                <a:tc>
                  <a:txBody>
                    <a:bodyPr/>
                    <a:lstStyle/>
                    <a:p>
                      <a:r>
                        <a:rPr lang="en-US" sz="1800" b="1" i="0" dirty="0" smtClean="0">
                          <a:solidFill>
                            <a:schemeClr val="accent2"/>
                          </a:solidFill>
                        </a:rPr>
                        <a:t>M  Metabolic</a:t>
                      </a:r>
                      <a:r>
                        <a:rPr lang="en-US" sz="1800" b="1" i="0" baseline="0" dirty="0" smtClean="0">
                          <a:solidFill>
                            <a:schemeClr val="accent2"/>
                          </a:solidFill>
                        </a:rPr>
                        <a:t> Causes</a:t>
                      </a:r>
                      <a:endParaRPr lang="en-US" sz="1800" b="1" i="0" dirty="0">
                        <a:solidFill>
                          <a:schemeClr val="accent2"/>
                        </a:solidFill>
                      </a:endParaRPr>
                    </a:p>
                  </a:txBody>
                  <a:tcPr/>
                </a:tc>
                <a:tc>
                  <a:txBody>
                    <a:bodyPr/>
                    <a:lstStyle/>
                    <a:p>
                      <a:r>
                        <a:rPr lang="en-US" sz="2000" b="1" i="0" dirty="0" smtClean="0">
                          <a:solidFill>
                            <a:schemeClr val="accent2"/>
                          </a:solidFill>
                        </a:rPr>
                        <a:t>Low or high blood sugar, sodium</a:t>
                      </a:r>
                      <a:r>
                        <a:rPr lang="en-US" sz="2000" b="1" i="0" baseline="0" dirty="0" smtClean="0">
                          <a:solidFill>
                            <a:schemeClr val="accent2"/>
                          </a:solidFill>
                        </a:rPr>
                        <a:t> abnormalities</a:t>
                      </a:r>
                      <a:endParaRPr lang="en-US" sz="2000" b="1" i="0" dirty="0">
                        <a:solidFill>
                          <a:schemeClr val="accent2"/>
                        </a:solidFill>
                      </a:endParaRPr>
                    </a:p>
                  </a:txBody>
                  <a:tcPr/>
                </a:tc>
              </a:tr>
              <a:tr h="1159768">
                <a:tc>
                  <a:txBody>
                    <a:bodyPr/>
                    <a:lstStyle/>
                    <a:p>
                      <a:r>
                        <a:rPr lang="en-US" sz="1800" b="1" i="0" dirty="0" smtClean="0">
                          <a:solidFill>
                            <a:schemeClr val="accent2"/>
                          </a:solidFill>
                        </a:rPr>
                        <a:t>S   Subdural hematoma</a:t>
                      </a:r>
                      <a:endParaRPr lang="en-US" sz="1800" b="1" i="0" dirty="0">
                        <a:solidFill>
                          <a:schemeClr val="accent2"/>
                        </a:solidFill>
                      </a:endParaRPr>
                    </a:p>
                  </a:txBody>
                  <a:tcPr/>
                </a:tc>
                <a:tc>
                  <a:txBody>
                    <a:bodyPr/>
                    <a:lstStyle/>
                    <a:p>
                      <a:r>
                        <a:rPr lang="en-US" sz="2000" b="1" i="0" dirty="0" smtClean="0">
                          <a:solidFill>
                            <a:schemeClr val="accent2"/>
                          </a:solidFill>
                        </a:rPr>
                        <a:t>Head</a:t>
                      </a:r>
                      <a:r>
                        <a:rPr lang="en-US" sz="2000" b="1" i="0" baseline="0" dirty="0" smtClean="0">
                          <a:solidFill>
                            <a:schemeClr val="accent2"/>
                          </a:solidFill>
                        </a:rPr>
                        <a:t> trauma</a:t>
                      </a:r>
                    </a:p>
                    <a:p>
                      <a:endParaRPr lang="en-US" sz="2000" b="1" i="0" baseline="0" dirty="0" smtClean="0">
                        <a:solidFill>
                          <a:schemeClr val="accent2"/>
                        </a:solidFill>
                        <a:latin typeface="Helvetica" charset="0"/>
                        <a:ea typeface="Helvetica" charset="0"/>
                        <a:cs typeface="Helvetica" charset="0"/>
                        <a:sym typeface="Helvetica" charset="0"/>
                      </a:endParaRPr>
                    </a:p>
                    <a:p>
                      <a:r>
                        <a:rPr lang="en-US" sz="1200" dirty="0" smtClean="0">
                          <a:solidFill>
                            <a:schemeClr val="tx2"/>
                          </a:solidFill>
                          <a:latin typeface="Helvetica" charset="0"/>
                          <a:ea typeface="Helvetica" charset="0"/>
                          <a:cs typeface="Helvetica" charset="0"/>
                          <a:sym typeface="Helvetica" charset="0"/>
                        </a:rPr>
                        <a:t> Adapted from Saint Louis University Geriatric Evaluation Mnemonics       Screening Tools</a:t>
                      </a:r>
                    </a:p>
                  </a:txBody>
                  <a:tcPr/>
                </a:tc>
              </a:tr>
            </a:tbl>
          </a:graphicData>
        </a:graphic>
      </p:graphicFrame>
    </p:spTree>
    <p:extLst>
      <p:ext uri="{BB962C8B-B14F-4D97-AF65-F5344CB8AC3E}">
        <p14:creationId xmlns:p14="http://schemas.microsoft.com/office/powerpoint/2010/main" val="40026337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Beers Criteria 2012</a:t>
            </a:r>
            <a:endParaRPr lang="en-US" dirty="0"/>
          </a:p>
        </p:txBody>
      </p:sp>
      <p:pic>
        <p:nvPicPr>
          <p:cNvPr id="3074" name="Picture 2"/>
          <p:cNvPicPr>
            <a:picLocks noGrp="1" noChangeAspect="1" noChangeArrowheads="1"/>
          </p:cNvPicPr>
          <p:nvPr>
            <p:ph idx="1"/>
          </p:nvPr>
        </p:nvPicPr>
        <p:blipFill>
          <a:blip r:embed="rId2"/>
          <a:srcRect l="2859" t="5051" b="4034"/>
          <a:stretch>
            <a:fillRect/>
          </a:stretch>
        </p:blipFill>
        <p:spPr bwMode="auto">
          <a:xfrm>
            <a:off x="1143000" y="1524000"/>
            <a:ext cx="6781800" cy="51816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990600" y="274638"/>
            <a:ext cx="7696200" cy="6354762"/>
          </a:xfrm>
          <a:prstGeom prst="rect">
            <a:avLst/>
          </a:prstGeom>
        </p:spPr>
      </p:pic>
    </p:spTree>
    <p:extLst>
      <p:ext uri="{BB962C8B-B14F-4D97-AF65-F5344CB8AC3E}">
        <p14:creationId xmlns:p14="http://schemas.microsoft.com/office/powerpoint/2010/main" val="10280673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Weekend Sign-Out</a:t>
            </a:r>
            <a:endParaRPr lang="en-US" dirty="0"/>
          </a:p>
        </p:txBody>
      </p:sp>
      <p:sp>
        <p:nvSpPr>
          <p:cNvPr id="3" name="Content Placeholder 2"/>
          <p:cNvSpPr>
            <a:spLocks noGrp="1"/>
          </p:cNvSpPr>
          <p:nvPr>
            <p:ph idx="1"/>
          </p:nvPr>
        </p:nvSpPr>
        <p:spPr/>
        <p:txBody>
          <a:bodyPr/>
          <a:lstStyle/>
          <a:p>
            <a:r>
              <a:rPr lang="en-US" dirty="0" smtClean="0"/>
              <a:t>LTC resident</a:t>
            </a:r>
          </a:p>
          <a:p>
            <a:pPr lvl="1"/>
            <a:r>
              <a:rPr lang="en-US" dirty="0"/>
              <a:t>L</a:t>
            </a:r>
            <a:r>
              <a:rPr lang="en-US" dirty="0" smtClean="0"/>
              <a:t>ow back pain (worse with movement) </a:t>
            </a:r>
          </a:p>
          <a:p>
            <a:pPr lvl="1"/>
            <a:r>
              <a:rPr lang="en-US" dirty="0"/>
              <a:t>F</a:t>
            </a:r>
            <a:r>
              <a:rPr lang="en-US" dirty="0" smtClean="0"/>
              <a:t>amily concerned new onset lethargy, history UTIs</a:t>
            </a:r>
          </a:p>
          <a:p>
            <a:r>
              <a:rPr lang="en-US" dirty="0" smtClean="0"/>
              <a:t>PMH: Parkinson’s disease dementia</a:t>
            </a:r>
          </a:p>
          <a:p>
            <a:r>
              <a:rPr lang="en-US" dirty="0" smtClean="0"/>
              <a:t>PE: VSS Normal exam- at baseline</a:t>
            </a:r>
          </a:p>
          <a:p>
            <a:r>
              <a:rPr lang="en-US" dirty="0" smtClean="0"/>
              <a:t>Labs: WBC normal, UA </a:t>
            </a:r>
            <a:r>
              <a:rPr lang="en-US" dirty="0" err="1" smtClean="0"/>
              <a:t>pyuria</a:t>
            </a:r>
            <a:r>
              <a:rPr lang="en-US" dirty="0" smtClean="0"/>
              <a:t>, urine culture +</a:t>
            </a:r>
          </a:p>
          <a:p>
            <a:r>
              <a:rPr lang="en-US" dirty="0" smtClean="0"/>
              <a:t>Impression?</a:t>
            </a:r>
          </a:p>
          <a:p>
            <a:endParaRPr lang="en-US" dirty="0"/>
          </a:p>
        </p:txBody>
      </p:sp>
    </p:spTree>
    <p:extLst>
      <p:ext uri="{BB962C8B-B14F-4D97-AF65-F5344CB8AC3E}">
        <p14:creationId xmlns:p14="http://schemas.microsoft.com/office/powerpoint/2010/main" val="12259050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Weekend Sign-Out</a:t>
            </a:r>
            <a:endParaRPr lang="en-US" dirty="0"/>
          </a:p>
        </p:txBody>
      </p:sp>
      <p:sp>
        <p:nvSpPr>
          <p:cNvPr id="3" name="Content Placeholder 2"/>
          <p:cNvSpPr>
            <a:spLocks noGrp="1"/>
          </p:cNvSpPr>
          <p:nvPr>
            <p:ph idx="1"/>
          </p:nvPr>
        </p:nvSpPr>
        <p:spPr/>
        <p:txBody>
          <a:bodyPr/>
          <a:lstStyle/>
          <a:p>
            <a:r>
              <a:rPr lang="en-US" dirty="0" smtClean="0"/>
              <a:t>Given lack of signs or symptoms resident most likely has asymptomatic </a:t>
            </a:r>
            <a:r>
              <a:rPr lang="en-US" dirty="0" err="1" smtClean="0"/>
              <a:t>bacteriuria</a:t>
            </a:r>
            <a:r>
              <a:rPr lang="en-US" dirty="0" smtClean="0"/>
              <a:t> (seen in 25-50% females in LTCF).  Hesitant to treat with no clinical indication given would be at risk for complications from antibiotics (adverse side effects, MDRO, C </a:t>
            </a:r>
            <a:r>
              <a:rPr lang="en-US" dirty="0" err="1" smtClean="0"/>
              <a:t>difficile</a:t>
            </a:r>
            <a:r>
              <a:rPr lang="en-US" dirty="0" smtClean="0"/>
              <a:t> infection) without any clear benefit. We will closely monitor the resident to see if anything evolves. </a:t>
            </a:r>
            <a:endParaRPr lang="en-US" dirty="0"/>
          </a:p>
        </p:txBody>
      </p:sp>
    </p:spTree>
    <p:extLst>
      <p:ext uri="{BB962C8B-B14F-4D97-AF65-F5344CB8AC3E}">
        <p14:creationId xmlns:p14="http://schemas.microsoft.com/office/powerpoint/2010/main" val="39370246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l="3629" t="9506" r="3202" b="40684"/>
          <a:stretch>
            <a:fillRect/>
          </a:stretch>
        </p:blipFill>
        <p:spPr bwMode="auto">
          <a:xfrm>
            <a:off x="381000" y="160415"/>
            <a:ext cx="8382000" cy="2474835"/>
          </a:xfrm>
          <a:prstGeom prst="rect">
            <a:avLst/>
          </a:prstGeom>
          <a:noFill/>
          <a:ln w="9525">
            <a:noFill/>
            <a:miter lim="800000"/>
            <a:headEnd/>
            <a:tailEnd/>
          </a:ln>
        </p:spPr>
      </p:pic>
      <p:pic>
        <p:nvPicPr>
          <p:cNvPr id="5" name="Picture 4"/>
          <p:cNvPicPr/>
          <p:nvPr/>
        </p:nvPicPr>
        <p:blipFill>
          <a:blip r:embed="rId3" cstate="print"/>
          <a:srcRect l="2455" t="20152" r="1921" b="49959"/>
          <a:stretch>
            <a:fillRect/>
          </a:stretch>
        </p:blipFill>
        <p:spPr bwMode="auto">
          <a:xfrm>
            <a:off x="381000" y="2635250"/>
            <a:ext cx="8382000" cy="323215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l="3308" t="13688" r="1921" b="41065"/>
          <a:stretch>
            <a:fillRect/>
          </a:stretch>
        </p:blipFill>
        <p:spPr bwMode="auto">
          <a:xfrm>
            <a:off x="381000" y="304800"/>
            <a:ext cx="8305800" cy="2362200"/>
          </a:xfrm>
          <a:prstGeom prst="rect">
            <a:avLst/>
          </a:prstGeom>
          <a:noFill/>
          <a:ln w="9525">
            <a:noFill/>
            <a:miter lim="800000"/>
            <a:headEnd/>
            <a:tailEnd/>
          </a:ln>
        </p:spPr>
      </p:pic>
      <p:pic>
        <p:nvPicPr>
          <p:cNvPr id="5" name="Content Placeholder 4"/>
          <p:cNvPicPr>
            <a:picLocks noGrp="1"/>
          </p:cNvPicPr>
          <p:nvPr>
            <p:ph idx="1"/>
          </p:nvPr>
        </p:nvPicPr>
        <p:blipFill>
          <a:blip r:embed="rId3" cstate="print"/>
          <a:srcRect l="7142" t="13688" r="5336" b="42205"/>
          <a:stretch>
            <a:fillRect/>
          </a:stretch>
        </p:blipFill>
        <p:spPr bwMode="auto">
          <a:xfrm>
            <a:off x="381000" y="2666999"/>
            <a:ext cx="8305800" cy="3736777"/>
          </a:xfrm>
          <a:prstGeom prst="rect">
            <a:avLst/>
          </a:prstGeom>
          <a:noFill/>
          <a:ln w="9525">
            <a:noFill/>
            <a:miter lim="800000"/>
            <a:headEnd/>
            <a:tailEnd/>
          </a:ln>
        </p:spPr>
      </p:pic>
      <p:sp>
        <p:nvSpPr>
          <p:cNvPr id="6" name="TextBox 5"/>
          <p:cNvSpPr txBox="1"/>
          <p:nvPr/>
        </p:nvSpPr>
        <p:spPr>
          <a:xfrm>
            <a:off x="838200" y="6096000"/>
            <a:ext cx="184666" cy="307777"/>
          </a:xfrm>
          <a:prstGeom prst="rect">
            <a:avLst/>
          </a:prstGeom>
          <a:noFill/>
        </p:spPr>
        <p:txBody>
          <a:bodyPr wrap="none" rtlCol="0">
            <a:spAutoFit/>
          </a:bodyPr>
          <a:lstStyle/>
          <a:p>
            <a:endParaRPr lang="en-US" sz="1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8200" y="6096000"/>
            <a:ext cx="184666" cy="307777"/>
          </a:xfrm>
          <a:prstGeom prst="rect">
            <a:avLst/>
          </a:prstGeom>
          <a:noFill/>
        </p:spPr>
        <p:txBody>
          <a:bodyPr wrap="none" rtlCol="0">
            <a:spAutoFit/>
          </a:bodyPr>
          <a:lstStyle/>
          <a:p>
            <a:endParaRPr lang="en-US" sz="1400" dirty="0"/>
          </a:p>
        </p:txBody>
      </p:sp>
      <p:pic>
        <p:nvPicPr>
          <p:cNvPr id="1026" name="Picture 2"/>
          <p:cNvPicPr>
            <a:picLocks noGrp="1" noChangeAspect="1" noChangeArrowheads="1"/>
          </p:cNvPicPr>
          <p:nvPr>
            <p:ph idx="1"/>
          </p:nvPr>
        </p:nvPicPr>
        <p:blipFill>
          <a:blip r:embed="rId2"/>
          <a:srcRect l="30112" t="20203" r="35794" b="5717"/>
          <a:stretch>
            <a:fillRect/>
          </a:stretch>
        </p:blipFill>
        <p:spPr bwMode="auto">
          <a:xfrm>
            <a:off x="1295400" y="465667"/>
            <a:ext cx="7010400" cy="616145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8 at 8.21.03 AM.png"/>
          <p:cNvPicPr>
            <a:picLocks noGrp="1" noChangeAspect="1"/>
          </p:cNvPicPr>
          <p:nvPr>
            <p:ph idx="1"/>
          </p:nvPr>
        </p:nvPicPr>
        <p:blipFill>
          <a:blip r:embed="rId2"/>
          <a:stretch>
            <a:fillRect/>
          </a:stretch>
        </p:blipFill>
        <p:spPr>
          <a:xfrm>
            <a:off x="1143000" y="381000"/>
            <a:ext cx="6877756" cy="5943600"/>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Collecting Urine Samples</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25000" lnSpcReduction="20000"/>
          </a:bodyPr>
          <a:lstStyle/>
          <a:p>
            <a:r>
              <a:rPr lang="en-US" sz="8600" dirty="0" smtClean="0"/>
              <a:t>Mid-stream or clean catch specimen for cooperative and functionally capable individuals.  However, often necessary</a:t>
            </a:r>
          </a:p>
          <a:p>
            <a:pPr lvl="1"/>
            <a:r>
              <a:rPr lang="en-US" sz="8600" dirty="0" smtClean="0"/>
              <a:t>For males to use freshly applied, clean condom (external) catheter and monitor bag frequently</a:t>
            </a:r>
          </a:p>
          <a:p>
            <a:pPr lvl="1"/>
            <a:r>
              <a:rPr lang="en-US" sz="8600" dirty="0" smtClean="0"/>
              <a:t>For females to perform an in-and-out catheterization</a:t>
            </a:r>
          </a:p>
          <a:p>
            <a:r>
              <a:rPr lang="en-US" sz="8600" dirty="0" smtClean="0"/>
              <a:t>Resident with indwelling catheter &gt;14 days </a:t>
            </a:r>
          </a:p>
          <a:p>
            <a:pPr lvl="1"/>
            <a:r>
              <a:rPr lang="en-US" sz="8600" dirty="0" smtClean="0"/>
              <a:t>Change catheter prior to collection (sterile technique/equip.)</a:t>
            </a:r>
          </a:p>
          <a:p>
            <a:r>
              <a:rPr lang="en-US" sz="8600" dirty="0" smtClean="0"/>
              <a:t>Resident with indwelling catheter </a:t>
            </a:r>
            <a:r>
              <a:rPr lang="en-US" sz="8600" b="1" u="sng" dirty="0" smtClean="0"/>
              <a:t>&lt;</a:t>
            </a:r>
            <a:r>
              <a:rPr lang="en-US" sz="8600" dirty="0" smtClean="0"/>
              <a:t> 14 days</a:t>
            </a:r>
          </a:p>
          <a:p>
            <a:pPr lvl="1"/>
            <a:r>
              <a:rPr lang="en-US" sz="8600" dirty="0" smtClean="0"/>
              <a:t>Obtain by sampling through the catheter port using aseptic technique</a:t>
            </a:r>
          </a:p>
          <a:p>
            <a:pPr lvl="1"/>
            <a:r>
              <a:rPr lang="en-US" sz="8600" dirty="0" smtClean="0"/>
              <a:t>If port not present may puncture the catheter tubing with a needle and syringe</a:t>
            </a:r>
          </a:p>
          <a:p>
            <a:pPr lvl="1"/>
            <a:r>
              <a:rPr lang="en-US" sz="8600" dirty="0" smtClean="0"/>
              <a:t>If catheter in place &gt; 2 weeks at onset of infection, replace</a:t>
            </a:r>
          </a:p>
          <a:p>
            <a:pPr lvl="1"/>
            <a:endParaRPr lang="en-US" sz="8600" dirty="0" smtClean="0"/>
          </a:p>
          <a:p>
            <a:pPr>
              <a:buNone/>
            </a:pPr>
            <a:endParaRPr lang="en-US" dirty="0" smtClean="0"/>
          </a:p>
          <a:p>
            <a:pPr lvl="1">
              <a:buNone/>
            </a:pPr>
            <a:r>
              <a:rPr lang="en-US" dirty="0" smtClean="0"/>
              <a:t>								</a:t>
            </a:r>
            <a:r>
              <a:rPr lang="en-US" sz="4800" dirty="0" smtClean="0"/>
              <a:t>I				CHE 2012;33:965-977</a:t>
            </a:r>
          </a:p>
          <a:p>
            <a:pPr lvl="8">
              <a:buNone/>
            </a:pPr>
            <a:r>
              <a:rPr lang="en-US" sz="4800" dirty="0" smtClean="0"/>
              <a:t>					CID 2009;48:149-171</a:t>
            </a:r>
          </a:p>
          <a:p>
            <a:pPr lvl="8">
              <a:buNone/>
            </a:pPr>
            <a:r>
              <a:rPr lang="en-US" sz="4800" dirty="0" smtClean="0"/>
              <a:t>					CID 2010;50:625-663</a:t>
            </a:r>
            <a:endParaRPr lang="en-US" sz="4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Role of Dipstick Testing in the Evaluation of Urinary Tract Infection in Nursing Home Residents</a:t>
            </a:r>
            <a:endParaRPr lang="en-US" sz="2400" dirty="0"/>
          </a:p>
        </p:txBody>
      </p:sp>
      <p:sp>
        <p:nvSpPr>
          <p:cNvPr id="3" name="Content Placeholder 2"/>
          <p:cNvSpPr>
            <a:spLocks noGrp="1"/>
          </p:cNvSpPr>
          <p:nvPr>
            <p:ph idx="1"/>
          </p:nvPr>
        </p:nvSpPr>
        <p:spPr>
          <a:xfrm>
            <a:off x="457200" y="1600200"/>
            <a:ext cx="8229600" cy="5029200"/>
          </a:xfrm>
        </p:spPr>
        <p:txBody>
          <a:bodyPr>
            <a:normAutofit fontScale="55000" lnSpcReduction="20000"/>
          </a:bodyPr>
          <a:lstStyle/>
          <a:p>
            <a:pPr>
              <a:buNone/>
            </a:pPr>
            <a:r>
              <a:rPr lang="en-US" sz="4211" dirty="0" smtClean="0"/>
              <a:t>	Negative dipsticks tests for leukocyte esterase and nitrites do not support UTI BUT cannot completely rule it out</a:t>
            </a:r>
          </a:p>
          <a:p>
            <a:endParaRPr lang="en-US" sz="4211" dirty="0" smtClean="0"/>
          </a:p>
          <a:p>
            <a:pPr lvl="1"/>
            <a:r>
              <a:rPr lang="en-US" sz="4211" dirty="0" smtClean="0"/>
              <a:t>Leukocyte esterase (LE)</a:t>
            </a:r>
          </a:p>
          <a:p>
            <a:pPr lvl="2"/>
            <a:r>
              <a:rPr lang="en-US" sz="4211" dirty="0" smtClean="0"/>
              <a:t>Enzyme found in white blood cells </a:t>
            </a:r>
          </a:p>
          <a:p>
            <a:pPr lvl="2">
              <a:buNone/>
            </a:pPr>
            <a:r>
              <a:rPr lang="en-US" sz="4211" dirty="0" smtClean="0"/>
              <a:t>                                                                          </a:t>
            </a:r>
          </a:p>
          <a:p>
            <a:pPr lvl="1"/>
            <a:r>
              <a:rPr lang="en-US" sz="4211" dirty="0" smtClean="0"/>
              <a:t>Nitrites</a:t>
            </a:r>
          </a:p>
          <a:p>
            <a:pPr lvl="2"/>
            <a:r>
              <a:rPr lang="en-US" sz="3811" dirty="0" smtClean="0"/>
              <a:t>ONLY CERTAIN BACTERIA reduce </a:t>
            </a:r>
          </a:p>
          <a:p>
            <a:pPr marL="914400" lvl="2" indent="0">
              <a:buNone/>
            </a:pPr>
            <a:r>
              <a:rPr lang="en-US" sz="3811" dirty="0" smtClean="0"/>
              <a:t>urinary </a:t>
            </a:r>
            <a:r>
              <a:rPr lang="en-US" sz="4211" dirty="0" smtClean="0"/>
              <a:t>nitrates to nitrites</a:t>
            </a:r>
          </a:p>
          <a:p>
            <a:pPr lvl="1">
              <a:buNone/>
            </a:pPr>
            <a:endParaRPr lang="en-US" sz="4211" dirty="0" smtClean="0"/>
          </a:p>
          <a:p>
            <a:pPr lvl="1">
              <a:buNone/>
            </a:pPr>
            <a:endParaRPr lang="en-US" sz="4211" dirty="0" smtClean="0"/>
          </a:p>
          <a:p>
            <a:pPr lvl="1"/>
            <a:endParaRPr lang="en-US" sz="2400" dirty="0" smtClean="0"/>
          </a:p>
          <a:p>
            <a:pPr lvl="1"/>
            <a:endParaRPr lang="en-US" sz="2400" dirty="0" smtClean="0"/>
          </a:p>
          <a:p>
            <a:pPr lvl="1">
              <a:buNone/>
            </a:pPr>
            <a:endParaRPr lang="en-US" sz="2400" dirty="0" smtClean="0"/>
          </a:p>
          <a:p>
            <a:pPr lvl="3">
              <a:buNone/>
            </a:pPr>
            <a:endParaRPr lang="en-US" sz="1200" dirty="0" smtClean="0"/>
          </a:p>
          <a:p>
            <a:pPr lvl="8"/>
            <a:endParaRPr lang="en-US" sz="1200" dirty="0" smtClean="0"/>
          </a:p>
          <a:p>
            <a:pPr lvl="8">
              <a:buNone/>
            </a:pPr>
            <a:r>
              <a:rPr lang="en-US" sz="1600" dirty="0" smtClean="0"/>
              <a:t>				Infect Control Hosp </a:t>
            </a:r>
            <a:r>
              <a:rPr lang="en-US" sz="1600" dirty="0" err="1" smtClean="0"/>
              <a:t>Epidemiol</a:t>
            </a:r>
            <a:r>
              <a:rPr lang="en-US" sz="1600" dirty="0" smtClean="0"/>
              <a:t> 2007;28:889-891</a:t>
            </a:r>
          </a:p>
          <a:p>
            <a:pPr lvl="8">
              <a:buNone/>
            </a:pPr>
            <a:r>
              <a:rPr lang="en-US" sz="1600" dirty="0" smtClean="0"/>
              <a:t>				Am </a:t>
            </a:r>
            <a:r>
              <a:rPr lang="en-US" sz="1600" dirty="0" err="1" smtClean="0"/>
              <a:t>Fam</a:t>
            </a:r>
            <a:r>
              <a:rPr lang="en-US" sz="1600" dirty="0" smtClean="0"/>
              <a:t> Phys 2005;71:1153-1162</a:t>
            </a:r>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smtClean="0"/>
          </a:p>
          <a:p>
            <a:pPr lvl="8"/>
            <a:endParaRPr lang="en-US" sz="1600" dirty="0" smtClean="0"/>
          </a:p>
          <a:p>
            <a:pPr lvl="1">
              <a:buNone/>
            </a:pPr>
            <a:endParaRPr lang="en-US" sz="2400" dirty="0" smtClean="0"/>
          </a:p>
          <a:p>
            <a:pPr lvl="1">
              <a:buNone/>
            </a:pPr>
            <a:endParaRPr lang="en-US" sz="2400" dirty="0" smtClean="0">
              <a:solidFill>
                <a:srgbClr val="FFFF00"/>
              </a:solidFill>
            </a:endParaRPr>
          </a:p>
          <a:p>
            <a:pPr lvl="2"/>
            <a:endParaRPr lang="en-US" sz="2000" dirty="0" smtClean="0">
              <a:solidFill>
                <a:srgbClr val="FFFF00"/>
              </a:solidFill>
            </a:endParaRPr>
          </a:p>
          <a:p>
            <a:pPr lvl="2"/>
            <a:endParaRPr lang="en-US" sz="2000" dirty="0" smtClean="0">
              <a:solidFill>
                <a:srgbClr val="FFFF00"/>
              </a:solidFill>
            </a:endParaRPr>
          </a:p>
          <a:p>
            <a:pPr lvl="3">
              <a:buNone/>
            </a:pPr>
            <a:endParaRPr lang="en-US" sz="1600" dirty="0" smtClean="0">
              <a:solidFill>
                <a:srgbClr val="FFFF00"/>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Urine Culture </a:t>
            </a:r>
            <a:endParaRPr lang="en-US" dirty="0"/>
          </a:p>
        </p:txBody>
      </p:sp>
      <p:sp>
        <p:nvSpPr>
          <p:cNvPr id="3" name="Content Placeholder 2"/>
          <p:cNvSpPr>
            <a:spLocks noGrp="1"/>
          </p:cNvSpPr>
          <p:nvPr>
            <p:ph idx="1"/>
          </p:nvPr>
        </p:nvSpPr>
        <p:spPr>
          <a:xfrm>
            <a:off x="457200" y="1417638"/>
            <a:ext cx="8229600" cy="4708525"/>
          </a:xfrm>
        </p:spPr>
        <p:txBody>
          <a:bodyPr>
            <a:normAutofit fontScale="92500" lnSpcReduction="20000"/>
          </a:bodyPr>
          <a:lstStyle/>
          <a:p>
            <a:r>
              <a:rPr lang="en-US" sz="2800" dirty="0" smtClean="0"/>
              <a:t>A urine culture should always be obtained when evaluating SYMPTOMATIC infections.</a:t>
            </a:r>
          </a:p>
          <a:p>
            <a:pPr>
              <a:buNone/>
            </a:pPr>
            <a:endParaRPr lang="en-US" sz="2800" dirty="0" smtClean="0"/>
          </a:p>
          <a:p>
            <a:r>
              <a:rPr lang="en-US" sz="2800" dirty="0" smtClean="0"/>
              <a:t>Urine cultures will assist in appropriate antibiotic selection.</a:t>
            </a:r>
          </a:p>
          <a:p>
            <a:pPr>
              <a:buNone/>
            </a:pPr>
            <a:endParaRPr lang="en-US" sz="2800" dirty="0" smtClean="0"/>
          </a:p>
          <a:p>
            <a:r>
              <a:rPr lang="en-US" sz="2800" dirty="0" smtClean="0"/>
              <a:t>A negative urine culture obtained prior to initiation of antibiotics excludes routine bacterial urinary tract infection.</a:t>
            </a:r>
          </a:p>
          <a:p>
            <a:pPr>
              <a:buNone/>
            </a:pPr>
            <a:endParaRPr lang="en-US" sz="2800" dirty="0" smtClean="0"/>
          </a:p>
          <a:p>
            <a:r>
              <a:rPr lang="en-US" sz="2800" dirty="0" smtClean="0"/>
              <a:t>Repeat urine culture following treatment (“test of cure”) is NOT recommended.</a:t>
            </a:r>
          </a:p>
          <a:p>
            <a:pPr>
              <a:buNone/>
            </a:pPr>
            <a:endParaRPr lang="en-US" dirty="0" smtClean="0"/>
          </a:p>
          <a:p>
            <a:pPr>
              <a:buNone/>
            </a:pPr>
            <a:endParaRPr lang="en-US" dirty="0" smtClean="0"/>
          </a:p>
          <a:p>
            <a:pPr lvl="1"/>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Blood Cultures</a:t>
            </a:r>
            <a:endParaRPr lang="en-US" dirty="0"/>
          </a:p>
        </p:txBody>
      </p:sp>
      <p:sp>
        <p:nvSpPr>
          <p:cNvPr id="3" name="Content Placeholder 2"/>
          <p:cNvSpPr>
            <a:spLocks noGrp="1"/>
          </p:cNvSpPr>
          <p:nvPr>
            <p:ph idx="1"/>
          </p:nvPr>
        </p:nvSpPr>
        <p:spPr/>
        <p:txBody>
          <a:bodyPr/>
          <a:lstStyle/>
          <a:p>
            <a:r>
              <a:rPr lang="en-US" dirty="0" smtClean="0"/>
              <a:t>Obtain when suspect </a:t>
            </a:r>
            <a:r>
              <a:rPr lang="en-US" dirty="0" err="1" smtClean="0"/>
              <a:t>urosepsis</a:t>
            </a:r>
            <a:r>
              <a:rPr lang="en-US" dirty="0" smtClean="0"/>
              <a:t> (along with urine culture)</a:t>
            </a:r>
          </a:p>
          <a:p>
            <a:pPr lvl="1"/>
            <a:r>
              <a:rPr lang="en-US" dirty="0" smtClean="0"/>
              <a:t>High fever</a:t>
            </a:r>
          </a:p>
          <a:p>
            <a:pPr lvl="1"/>
            <a:r>
              <a:rPr lang="en-US" dirty="0" smtClean="0"/>
              <a:t>Shaking chills </a:t>
            </a:r>
          </a:p>
          <a:p>
            <a:pPr lvl="1"/>
            <a:r>
              <a:rPr lang="en-US" dirty="0" smtClean="0"/>
              <a:t>Hypotension</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763000" cy="929425"/>
          </a:xfrm>
        </p:spPr>
        <p:txBody>
          <a:bodyPr>
            <a:normAutofit/>
          </a:bodyPr>
          <a:lstStyle/>
          <a:p>
            <a:r>
              <a:rPr lang="en-US" sz="2400" dirty="0" smtClean="0"/>
              <a:t>TOOLS TO SUPPORT CHANGE</a:t>
            </a:r>
            <a:br>
              <a:rPr lang="en-US" sz="2400" dirty="0" smtClean="0"/>
            </a:br>
            <a:r>
              <a:rPr lang="en-US" sz="2400" dirty="0" smtClean="0"/>
              <a:t>http://macoalition.org/evaluation-and-treatment-uti-in-elderly.shtml</a:t>
            </a:r>
            <a:endParaRPr lang="en-US" sz="2400" dirty="0"/>
          </a:p>
        </p:txBody>
      </p:sp>
      <p:pic>
        <p:nvPicPr>
          <p:cNvPr id="1027" name="Picture 3"/>
          <p:cNvPicPr>
            <a:picLocks noChangeAspect="1" noChangeArrowheads="1"/>
          </p:cNvPicPr>
          <p:nvPr/>
        </p:nvPicPr>
        <p:blipFill>
          <a:blip r:embed="rId2"/>
          <a:srcRect t="12444" r="64500" b="4000"/>
          <a:stretch>
            <a:fillRect/>
          </a:stretch>
        </p:blipFill>
        <p:spPr bwMode="auto">
          <a:xfrm>
            <a:off x="762000" y="1158025"/>
            <a:ext cx="7848600" cy="5547575"/>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Clinician Education Sheet</a:t>
            </a:r>
            <a:endParaRPr lang="en-US" dirty="0"/>
          </a:p>
        </p:txBody>
      </p:sp>
      <p:sp>
        <p:nvSpPr>
          <p:cNvPr id="7" name="Content Placeholder 6"/>
          <p:cNvSpPr>
            <a:spLocks noGrp="1"/>
          </p:cNvSpPr>
          <p:nvPr>
            <p:ph sz="half" idx="2"/>
          </p:nvPr>
        </p:nvSpPr>
        <p:spPr>
          <a:xfrm>
            <a:off x="5715000" y="1447800"/>
            <a:ext cx="2971800" cy="4525963"/>
          </a:xfrm>
        </p:spPr>
        <p:txBody>
          <a:bodyPr>
            <a:normAutofit/>
          </a:bodyPr>
          <a:lstStyle/>
          <a:p>
            <a:endParaRPr lang="en-US" sz="2400" dirty="0" smtClean="0"/>
          </a:p>
          <a:p>
            <a:pPr>
              <a:buNone/>
            </a:pPr>
            <a:endParaRPr lang="en-US" sz="2400" dirty="0" smtClean="0"/>
          </a:p>
          <a:p>
            <a:pPr>
              <a:buNone/>
            </a:pPr>
            <a:endParaRPr lang="en-US" sz="2400" dirty="0"/>
          </a:p>
          <a:p>
            <a:pPr>
              <a:buNone/>
            </a:pPr>
            <a:endParaRPr lang="en-US" sz="2400" dirty="0" smtClean="0"/>
          </a:p>
          <a:p>
            <a:endParaRPr lang="en-US" sz="2400" dirty="0" smtClean="0"/>
          </a:p>
          <a:p>
            <a:endParaRPr lang="en-US" sz="2400" dirty="0" smtClean="0"/>
          </a:p>
          <a:p>
            <a:pPr>
              <a:buNone/>
            </a:pPr>
            <a:endParaRPr lang="en-US" sz="2400" dirty="0"/>
          </a:p>
        </p:txBody>
      </p:sp>
      <p:pic>
        <p:nvPicPr>
          <p:cNvPr id="11" name="Picture 2"/>
          <p:cNvPicPr>
            <a:picLocks noGrp="1" noChangeAspect="1" noChangeArrowheads="1"/>
          </p:cNvPicPr>
          <p:nvPr>
            <p:ph sz="half" idx="1"/>
          </p:nvPr>
        </p:nvPicPr>
        <p:blipFill>
          <a:blip r:embed="rId3" cstate="print"/>
          <a:srcRect l="29000" t="13333" r="28866" b="20944"/>
          <a:stretch>
            <a:fillRect/>
          </a:stretch>
        </p:blipFill>
        <p:spPr bwMode="auto">
          <a:xfrm>
            <a:off x="457200" y="1447800"/>
            <a:ext cx="5029200" cy="4953000"/>
          </a:xfrm>
          <a:prstGeom prst="rect">
            <a:avLst/>
          </a:prstGeom>
          <a:noFill/>
          <a:ln w="9525">
            <a:noFill/>
            <a:miter lim="800000"/>
            <a:headEnd/>
            <a:tailEnd/>
          </a:ln>
        </p:spPr>
      </p:pic>
      <p:sp>
        <p:nvSpPr>
          <p:cNvPr id="5" name="Rectangle 4"/>
          <p:cNvSpPr/>
          <p:nvPr/>
        </p:nvSpPr>
        <p:spPr>
          <a:xfrm>
            <a:off x="5715000" y="1447800"/>
            <a:ext cx="3200400" cy="4819781"/>
          </a:xfrm>
          <a:prstGeom prst="rect">
            <a:avLst/>
          </a:prstGeom>
        </p:spPr>
        <p:txBody>
          <a:bodyPr wrap="square">
            <a:spAutoFit/>
          </a:bodyPr>
          <a:lstStyle/>
          <a:p>
            <a:pPr marL="342900" indent="-342900">
              <a:spcBef>
                <a:spcPct val="20000"/>
              </a:spcBef>
              <a:buFont typeface="Arial"/>
              <a:buChar char="•"/>
            </a:pPr>
            <a:r>
              <a:rPr lang="en-US" sz="2000" dirty="0" smtClean="0"/>
              <a:t> </a:t>
            </a:r>
            <a:r>
              <a:rPr lang="en-US" sz="2400" dirty="0"/>
              <a:t>Support tool for clinician education</a:t>
            </a:r>
          </a:p>
          <a:p>
            <a:pPr marL="342900" indent="-342900">
              <a:spcBef>
                <a:spcPct val="20000"/>
              </a:spcBef>
              <a:buFont typeface="Arial"/>
              <a:buChar char="•"/>
            </a:pPr>
            <a:endParaRPr lang="en-US" sz="2400" dirty="0"/>
          </a:p>
          <a:p>
            <a:pPr marL="342900" indent="-342900">
              <a:spcBef>
                <a:spcPct val="20000"/>
              </a:spcBef>
              <a:buFont typeface="Arial"/>
              <a:buChar char="•"/>
            </a:pPr>
            <a:r>
              <a:rPr lang="en-US" sz="2400" dirty="0"/>
              <a:t>Additional tool available for acute care emergency departments</a:t>
            </a:r>
          </a:p>
          <a:p>
            <a:pPr marL="342900" indent="-342900">
              <a:spcBef>
                <a:spcPct val="20000"/>
              </a:spcBef>
              <a:buFont typeface="Arial"/>
              <a:buChar char="•"/>
            </a:pPr>
            <a:endParaRPr lang="en-US" sz="2400" dirty="0"/>
          </a:p>
          <a:p>
            <a:pPr marL="342900" indent="-342900">
              <a:spcBef>
                <a:spcPct val="20000"/>
              </a:spcBef>
              <a:buFont typeface="Arial"/>
              <a:buChar char="•"/>
            </a:pPr>
            <a:r>
              <a:rPr lang="en-US" sz="2400" dirty="0"/>
              <a:t>Revision underway for LTAC and hospitals </a:t>
            </a:r>
          </a:p>
          <a:p>
            <a:pPr>
              <a:buFont typeface="Arial" pitchFamily="34" charset="0"/>
              <a:buChar char="•"/>
            </a:pPr>
            <a:endParaRPr lang="en-US" sz="2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do you need an antibiotic?</a:t>
            </a:r>
            <a:endParaRPr lang="en-US" dirty="0"/>
          </a:p>
        </p:txBody>
      </p:sp>
      <p:pic>
        <p:nvPicPr>
          <p:cNvPr id="2051" name="Picture 3"/>
          <p:cNvPicPr>
            <a:picLocks noGrp="1" noChangeAspect="1" noChangeArrowheads="1"/>
          </p:cNvPicPr>
          <p:nvPr>
            <p:ph sz="half" idx="1"/>
          </p:nvPr>
        </p:nvPicPr>
        <p:blipFill>
          <a:blip r:embed="rId2" cstate="print"/>
          <a:srcRect l="48370" t="19735" r="28302" b="18867"/>
          <a:stretch>
            <a:fillRect/>
          </a:stretch>
        </p:blipFill>
        <p:spPr bwMode="auto">
          <a:xfrm>
            <a:off x="457200" y="1523999"/>
            <a:ext cx="3810000" cy="5029201"/>
          </a:xfrm>
          <a:prstGeom prst="rect">
            <a:avLst/>
          </a:prstGeom>
          <a:noFill/>
          <a:ln w="9525">
            <a:noFill/>
            <a:miter lim="800000"/>
            <a:headEnd/>
            <a:tailEnd/>
          </a:ln>
        </p:spPr>
      </p:pic>
      <p:sp>
        <p:nvSpPr>
          <p:cNvPr id="7" name="Content Placeholder 6"/>
          <p:cNvSpPr>
            <a:spLocks noGrp="1"/>
          </p:cNvSpPr>
          <p:nvPr>
            <p:ph sz="half" idx="2"/>
          </p:nvPr>
        </p:nvSpPr>
        <p:spPr>
          <a:xfrm>
            <a:off x="4648200" y="1524000"/>
            <a:ext cx="4038600" cy="4525963"/>
          </a:xfrm>
        </p:spPr>
        <p:txBody>
          <a:bodyPr>
            <a:normAutofit/>
          </a:bodyPr>
          <a:lstStyle/>
          <a:p>
            <a:r>
              <a:rPr lang="en-US" sz="1400" dirty="0" smtClean="0"/>
              <a:t> </a:t>
            </a:r>
            <a:r>
              <a:rPr lang="en-US" sz="2400" dirty="0" smtClean="0"/>
              <a:t>To educate residents and families about the importance of prudent use of antibiotics</a:t>
            </a:r>
          </a:p>
          <a:p>
            <a:endParaRPr lang="en-US" sz="2400" dirty="0" smtClean="0"/>
          </a:p>
          <a:p>
            <a:r>
              <a:rPr lang="en-US" sz="2400" dirty="0" smtClean="0"/>
              <a:t>Additional brochure available  developed for emergency departments</a:t>
            </a:r>
          </a:p>
          <a:p>
            <a:endParaRPr lang="en-US" sz="2400" dirty="0"/>
          </a:p>
          <a:p>
            <a:r>
              <a:rPr lang="en-US" sz="2400" dirty="0" smtClean="0"/>
              <a:t>If interest, will adapt for LTAC and hospitals.</a:t>
            </a:r>
          </a:p>
          <a:p>
            <a:endParaRPr lang="en-US" sz="2400" dirty="0" smtClean="0"/>
          </a:p>
          <a:p>
            <a:endParaRPr lang="en-US" sz="2400" dirty="0" smtClean="0"/>
          </a:p>
          <a:p>
            <a:pPr>
              <a:buNone/>
            </a:pPr>
            <a:endParaRPr lang="en-US" sz="14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UTI &amp; ASB in Long Term Care Residents</a:t>
            </a:r>
            <a:endParaRPr lang="en-US" dirty="0"/>
          </a:p>
        </p:txBody>
      </p:sp>
      <p:sp>
        <p:nvSpPr>
          <p:cNvPr id="7" name="Content Placeholder 6"/>
          <p:cNvSpPr>
            <a:spLocks noGrp="1"/>
          </p:cNvSpPr>
          <p:nvPr>
            <p:ph sz="half" idx="2"/>
          </p:nvPr>
        </p:nvSpPr>
        <p:spPr>
          <a:xfrm>
            <a:off x="4648200" y="1524000"/>
            <a:ext cx="4038600" cy="4525963"/>
          </a:xfrm>
        </p:spPr>
        <p:txBody>
          <a:bodyPr>
            <a:normAutofit/>
          </a:bodyPr>
          <a:lstStyle/>
          <a:p>
            <a:r>
              <a:rPr lang="en-US" sz="1400" dirty="0" smtClean="0"/>
              <a:t> </a:t>
            </a:r>
            <a:r>
              <a:rPr lang="en-US" sz="2400" dirty="0" smtClean="0"/>
              <a:t>2 sided, print 2 per page</a:t>
            </a:r>
          </a:p>
          <a:p>
            <a:pPr>
              <a:buNone/>
            </a:pPr>
            <a:endParaRPr lang="en-US" sz="2400" dirty="0" smtClean="0"/>
          </a:p>
          <a:p>
            <a:r>
              <a:rPr lang="en-US" sz="2400" dirty="0" smtClean="0"/>
              <a:t>Addresses specific issues around UTI and ASB in the elderly</a:t>
            </a:r>
          </a:p>
          <a:p>
            <a:endParaRPr lang="en-US" sz="2400" dirty="0"/>
          </a:p>
          <a:p>
            <a:r>
              <a:rPr lang="en-US" sz="2400" dirty="0" smtClean="0"/>
              <a:t>If interest, will adapt for LTAC and hospitals</a:t>
            </a:r>
          </a:p>
          <a:p>
            <a:endParaRPr lang="en-US" sz="2400" dirty="0" smtClean="0"/>
          </a:p>
          <a:p>
            <a:endParaRPr lang="en-US" sz="2400" dirty="0" smtClean="0"/>
          </a:p>
          <a:p>
            <a:pPr>
              <a:buNone/>
            </a:pPr>
            <a:endParaRPr lang="en-US" sz="1400" dirty="0"/>
          </a:p>
        </p:txBody>
      </p:sp>
      <p:pic>
        <p:nvPicPr>
          <p:cNvPr id="6" name="Picture 2"/>
          <p:cNvPicPr>
            <a:picLocks noGrp="1" noChangeAspect="1" noChangeArrowheads="1"/>
          </p:cNvPicPr>
          <p:nvPr>
            <p:ph sz="half" idx="1"/>
          </p:nvPr>
        </p:nvPicPr>
        <p:blipFill>
          <a:blip r:embed="rId2" cstate="print"/>
          <a:srcRect l="46212" t="25254" r="30638" b="12452"/>
          <a:stretch>
            <a:fillRect/>
          </a:stretch>
        </p:blipFill>
        <p:spPr bwMode="auto">
          <a:xfrm>
            <a:off x="457200" y="1417638"/>
            <a:ext cx="4038600" cy="5059362"/>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normAutofit fontScale="55000" lnSpcReduction="20000"/>
          </a:bodyPr>
          <a:lstStyle/>
          <a:p>
            <a:r>
              <a:rPr lang="en-US" sz="3800" dirty="0" smtClean="0"/>
              <a:t>Routine screening for and treatment of ASB is not recommended </a:t>
            </a:r>
          </a:p>
          <a:p>
            <a:pPr lvl="1"/>
            <a:r>
              <a:rPr lang="en-US" sz="3800" dirty="0" smtClean="0"/>
              <a:t>In older individuals in the community</a:t>
            </a:r>
          </a:p>
          <a:p>
            <a:pPr lvl="1"/>
            <a:r>
              <a:rPr lang="en-US" sz="3800" dirty="0" smtClean="0"/>
              <a:t>In elderly residents in </a:t>
            </a:r>
            <a:r>
              <a:rPr lang="en-US" sz="3800" dirty="0" err="1" smtClean="0"/>
              <a:t>LTCFs</a:t>
            </a:r>
            <a:r>
              <a:rPr lang="en-US" sz="3800" dirty="0" smtClean="0"/>
              <a:t> </a:t>
            </a:r>
          </a:p>
          <a:p>
            <a:r>
              <a:rPr lang="en-US" sz="3800" dirty="0" smtClean="0"/>
              <a:t>Join the national initiative to decrease CAUTI</a:t>
            </a:r>
          </a:p>
          <a:p>
            <a:r>
              <a:rPr lang="en-US" sz="3800" dirty="0" smtClean="0"/>
              <a:t>Get Smart About Antibiotics</a:t>
            </a:r>
          </a:p>
          <a:p>
            <a:pPr lvl="1"/>
            <a:r>
              <a:rPr lang="en-US" sz="3800" dirty="0" smtClean="0"/>
              <a:t>Antibiotic resistance is one of the world’s most pressing public threats.</a:t>
            </a:r>
          </a:p>
          <a:p>
            <a:pPr lvl="1"/>
            <a:r>
              <a:rPr lang="en-US" sz="3800" i="1" dirty="0" smtClean="0"/>
              <a:t>Clostridium </a:t>
            </a:r>
            <a:r>
              <a:rPr lang="en-US" sz="3800" i="1" dirty="0" err="1" smtClean="0"/>
              <a:t>difficile</a:t>
            </a:r>
            <a:r>
              <a:rPr lang="en-US" sz="3800" i="1" dirty="0" smtClean="0"/>
              <a:t> </a:t>
            </a:r>
            <a:r>
              <a:rPr lang="en-US" sz="3800" dirty="0" smtClean="0"/>
              <a:t>infections are on the rise and are associated with increased mortality especially among the elderly</a:t>
            </a:r>
          </a:p>
          <a:p>
            <a:r>
              <a:rPr lang="en-US" sz="3800" dirty="0" smtClean="0"/>
              <a:t>Treat only symptomatic urinary tract infections in the elderly</a:t>
            </a:r>
          </a:p>
          <a:p>
            <a:pPr lvl="1"/>
            <a:r>
              <a:rPr lang="en-US" sz="3800" dirty="0" smtClean="0"/>
              <a:t>Refer to clinical guidelines to assist in making a diagnosis</a:t>
            </a:r>
          </a:p>
          <a:p>
            <a:pPr lvl="1"/>
            <a:r>
              <a:rPr lang="en-US" sz="3800" dirty="0" smtClean="0"/>
              <a:t>Use tools found on the Massachusetts Coalition for the Prevention of Medical Errors website</a:t>
            </a:r>
          </a:p>
          <a:p>
            <a:pPr lvl="1">
              <a:buNone/>
            </a:pPr>
            <a:endParaRPr lang="en-US" dirty="0" smtClean="0"/>
          </a:p>
          <a:p>
            <a:pPr lvl="1">
              <a:buNone/>
            </a:pP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Custom 4">
      <a:dk1>
        <a:srgbClr val="FFFF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CEZID_ppt_darktheme">
  <a:themeElements>
    <a:clrScheme name="NCEZID Dark PPT Colors">
      <a:dk1>
        <a:srgbClr val="FFC000"/>
      </a:dk1>
      <a:lt1>
        <a:srgbClr val="0F56DC"/>
      </a:lt1>
      <a:dk2>
        <a:srgbClr val="FFFFFF"/>
      </a:dk2>
      <a:lt2>
        <a:srgbClr val="FFFFFF"/>
      </a:lt2>
      <a:accent1>
        <a:srgbClr val="BD3632"/>
      </a:accent1>
      <a:accent2>
        <a:srgbClr val="782327"/>
      </a:accent2>
      <a:accent3>
        <a:srgbClr val="7D7A00"/>
      </a:accent3>
      <a:accent4>
        <a:srgbClr val="156570"/>
      </a:accent4>
      <a:accent5>
        <a:srgbClr val="6E267B"/>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6322</TotalTime>
  <Words>2194</Words>
  <Application>Microsoft Office PowerPoint</Application>
  <PresentationFormat>On-screen Show (4:3)</PresentationFormat>
  <Paragraphs>448</Paragraphs>
  <Slides>62</Slides>
  <Notes>7</Notes>
  <HiddenSlides>0</HiddenSlides>
  <MMClips>0</MMClips>
  <ScaleCrop>false</ScaleCrop>
  <HeadingPairs>
    <vt:vector size="4" baseType="variant">
      <vt:variant>
        <vt:lpstr>Theme</vt:lpstr>
      </vt:variant>
      <vt:variant>
        <vt:i4>2</vt:i4>
      </vt:variant>
      <vt:variant>
        <vt:lpstr>Slide Titles</vt:lpstr>
      </vt:variant>
      <vt:variant>
        <vt:i4>62</vt:i4>
      </vt:variant>
    </vt:vector>
  </HeadingPairs>
  <TitlesOfParts>
    <vt:vector size="64" baseType="lpstr">
      <vt:lpstr>Office Theme</vt:lpstr>
      <vt:lpstr>NCEZID_ppt_darktheme</vt:lpstr>
      <vt:lpstr> TO TREAT OR NOT TO TREAT THAT IS THE QUESTION</vt:lpstr>
      <vt:lpstr>Objectives</vt:lpstr>
      <vt:lpstr>Clinical Infectious Disease 2005;40:643-654</vt:lpstr>
      <vt:lpstr>What is Asymptomatic Bacteriuria?</vt:lpstr>
      <vt:lpstr>Asymptomatic Bacteriuria (ASB)</vt:lpstr>
      <vt:lpstr>Pyuria   </vt:lpstr>
      <vt:lpstr>Treatment for ASB Indicated</vt:lpstr>
      <vt:lpstr>Treatment for ASB Not Indicated</vt:lpstr>
      <vt:lpstr>      Clinical Infectious Diseases2005;40:643–54</vt:lpstr>
      <vt:lpstr>No Benefit Treating ASB in the Elderly</vt:lpstr>
      <vt:lpstr>Prospective Randomized Studies Treatment vs. No Treatment ASB  </vt:lpstr>
      <vt:lpstr>Cohort Studies</vt:lpstr>
      <vt:lpstr>PowerPoint Presentation</vt:lpstr>
      <vt:lpstr>IDSA Recommendations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Problems Just Treating?</vt:lpstr>
      <vt:lpstr>Problems with Antibiotics</vt:lpstr>
      <vt:lpstr>PowerPoint Presentation</vt:lpstr>
      <vt:lpstr>Clostridium Difficile Infection </vt:lpstr>
      <vt:lpstr>PowerPoint Presentation</vt:lpstr>
      <vt:lpstr>Background: Epidemiology Risk Factors</vt:lpstr>
      <vt:lpstr>My Mother-in-Law</vt:lpstr>
      <vt:lpstr>When to Treat Urinary Tract Infections  Long Term Care</vt:lpstr>
      <vt:lpstr>Challenges </vt:lpstr>
      <vt:lpstr>Criteria for Surveillance, Diagnosis and Treatment </vt:lpstr>
      <vt:lpstr>Criteria for Surveillance, Diagnosis and Treatment </vt:lpstr>
      <vt:lpstr>Revised McGeer Resident Without Indwelling Catheter  </vt:lpstr>
      <vt:lpstr>Revised McGeer Resident With Indwelling Catheter </vt:lpstr>
      <vt:lpstr>Revised McGeer Comments</vt:lpstr>
      <vt:lpstr>Loeb Minimal Criteria 2001 Initiating Antibiotics </vt:lpstr>
      <vt:lpstr>Criteria for Surveillance, Diagnosis and Treatment </vt:lpstr>
      <vt:lpstr>PowerPoint Presentation</vt:lpstr>
      <vt:lpstr>PowerPoint Presentation</vt:lpstr>
      <vt:lpstr>PowerPoint Presentation</vt:lpstr>
      <vt:lpstr>Preventing Unnecessary Use of Antibiotics</vt:lpstr>
      <vt:lpstr>When Antibiotics are Not Prescribed (Monitoring Protocol)</vt:lpstr>
      <vt:lpstr>Change in Mental Status ≠ Symptomatic Urinary Tract Infection</vt:lpstr>
      <vt:lpstr>Change in Mental Status in Dementia</vt:lpstr>
      <vt:lpstr>Change in Mental Status: Delirium(s)  </vt:lpstr>
      <vt:lpstr>Beers Criteria 2012</vt:lpstr>
      <vt:lpstr>PowerPoint Presentation</vt:lpstr>
      <vt:lpstr>Case Weekend Sign-Out</vt:lpstr>
      <vt:lpstr>Case Weekend Sign-Out</vt:lpstr>
      <vt:lpstr>PowerPoint Presentation</vt:lpstr>
      <vt:lpstr>PowerPoint Presentation</vt:lpstr>
      <vt:lpstr>PowerPoint Presentation</vt:lpstr>
      <vt:lpstr>PowerPoint Presentation</vt:lpstr>
      <vt:lpstr>  Collecting Urine Samples  </vt:lpstr>
      <vt:lpstr>Role of Dipstick Testing in the Evaluation of Urinary Tract Infection in Nursing Home Residents</vt:lpstr>
      <vt:lpstr>Urine Culture </vt:lpstr>
      <vt:lpstr>Blood Cultures</vt:lpstr>
      <vt:lpstr>TOOLS TO SUPPORT CHANGE http://macoalition.org/evaluation-and-treatment-uti-in-elderly.shtml</vt:lpstr>
      <vt:lpstr>Clinician Education Sheet</vt:lpstr>
      <vt:lpstr>When do you need an antibiotic?</vt:lpstr>
      <vt:lpstr>UTI &amp; ASB in Long Term Care Residents</vt:lpstr>
      <vt:lpstr>Key Points</vt:lpstr>
    </vt:vector>
  </TitlesOfParts>
  <Company>home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To Test When to Treat</dc:title>
  <dc:creator>ruth kandel</dc:creator>
  <cp:lastModifiedBy>Administrator</cp:lastModifiedBy>
  <cp:revision>577</cp:revision>
  <dcterms:created xsi:type="dcterms:W3CDTF">2013-10-21T15:34:39Z</dcterms:created>
  <dcterms:modified xsi:type="dcterms:W3CDTF">2013-12-03T16:57:24Z</dcterms:modified>
</cp:coreProperties>
</file>